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64" r:id="rId3"/>
    <p:sldId id="289" r:id="rId4"/>
    <p:sldId id="285" r:id="rId5"/>
    <p:sldId id="287" r:id="rId6"/>
    <p:sldId id="286" r:id="rId7"/>
    <p:sldId id="288" r:id="rId8"/>
    <p:sldId id="281" r:id="rId9"/>
    <p:sldId id="260" r:id="rId10"/>
    <p:sldId id="266" r:id="rId11"/>
    <p:sldId id="265" r:id="rId12"/>
    <p:sldId id="275" r:id="rId13"/>
    <p:sldId id="276" r:id="rId14"/>
    <p:sldId id="277" r:id="rId15"/>
    <p:sldId id="278" r:id="rId16"/>
    <p:sldId id="279" r:id="rId17"/>
    <p:sldId id="280" r:id="rId18"/>
    <p:sldId id="291" r:id="rId19"/>
    <p:sldId id="290" r:id="rId20"/>
    <p:sldId id="293" r:id="rId21"/>
    <p:sldId id="298" r:id="rId22"/>
    <p:sldId id="304" r:id="rId23"/>
    <p:sldId id="305" r:id="rId24"/>
    <p:sldId id="294" r:id="rId25"/>
    <p:sldId id="295" r:id="rId26"/>
    <p:sldId id="297" r:id="rId27"/>
    <p:sldId id="301" r:id="rId28"/>
    <p:sldId id="303" r:id="rId29"/>
    <p:sldId id="308" r:id="rId30"/>
    <p:sldId id="310" r:id="rId31"/>
    <p:sldId id="299" r:id="rId32"/>
    <p:sldId id="292" r:id="rId33"/>
    <p:sldId id="307" r:id="rId34"/>
    <p:sldId id="296" r:id="rId35"/>
    <p:sldId id="311" r:id="rId36"/>
    <p:sldId id="315" r:id="rId37"/>
    <p:sldId id="300" r:id="rId38"/>
    <p:sldId id="302" r:id="rId39"/>
    <p:sldId id="312" r:id="rId40"/>
    <p:sldId id="314" r:id="rId41"/>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597FA2-E0C7-C940-828B-E2F8D48E2638}" v="1538" dt="2023-10-20T11:06:07.816"/>
    <p1510:client id="{8507FA2A-CDA9-4555-B721-E9D232765479}" v="1866" dt="2023-10-20T12:24:22.190"/>
    <p1510:client id="{B4A4F344-9F66-CD38-F30E-6C6BFFF942D9}" v="628" vWet="629" dt="2023-10-19T19:50:12.489"/>
    <p1510:client id="{BDD00259-0AAC-500F-6F6A-A7C221F9F161}" v="1226" dt="2023-10-20T10:51:34.345"/>
    <p1510:client id="{C89BC66A-900F-4F6B-A94F-611EB97B5EB6}" v="601" dt="2023-10-19T18:33:29.201"/>
    <p1510:client id="{CBB89DAC-8AC8-4E2D-2EA7-0FCCD6F7C57E}" v="1757" dt="2023-10-20T11:25:42.354"/>
    <p1510:client id="{DA13071A-1ECC-2C50-11EE-6192F2DB995B}" v="13" dt="2023-10-20T08:31:51.106"/>
    <p1510:client id="{FB0D61A0-BE74-397C-19F3-AE9FF732EBF1}" v="133" dt="2023-10-20T08:39:40.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CB30A-7C4B-4D97-8F3A-44D6C1A57E61}" type="datetimeFigureOut">
              <a:rPr lang="en-IE" smtClean="0"/>
              <a:t>26/10/2023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A931B9-31E2-47A1-8247-10CC2495C3A1}" type="slidenum">
              <a:rPr lang="en-IE" smtClean="0"/>
              <a:t>‹#›</a:t>
            </a:fld>
            <a:endParaRPr lang="en-IE"/>
          </a:p>
        </p:txBody>
      </p:sp>
    </p:spTree>
    <p:extLst>
      <p:ext uri="{BB962C8B-B14F-4D97-AF65-F5344CB8AC3E}">
        <p14:creationId xmlns:p14="http://schemas.microsoft.com/office/powerpoint/2010/main" val="1984792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Joel</a:t>
            </a:r>
            <a:endParaRPr lang="en-IE"/>
          </a:p>
        </p:txBody>
      </p:sp>
      <p:sp>
        <p:nvSpPr>
          <p:cNvPr id="4" name="Slide Number Placeholder 3"/>
          <p:cNvSpPr>
            <a:spLocks noGrp="1"/>
          </p:cNvSpPr>
          <p:nvPr>
            <p:ph type="sldNum" sz="quarter" idx="5"/>
          </p:nvPr>
        </p:nvSpPr>
        <p:spPr/>
        <p:txBody>
          <a:bodyPr/>
          <a:lstStyle/>
          <a:p>
            <a:fld id="{2EA931B9-31E2-47A1-8247-10CC2495C3A1}" type="slidenum">
              <a:rPr lang="en-IE" smtClean="0"/>
              <a:t>1</a:t>
            </a:fld>
            <a:endParaRPr lang="en-IE"/>
          </a:p>
        </p:txBody>
      </p:sp>
    </p:spTree>
    <p:extLst>
      <p:ext uri="{BB962C8B-B14F-4D97-AF65-F5344CB8AC3E}">
        <p14:creationId xmlns:p14="http://schemas.microsoft.com/office/powerpoint/2010/main" val="3676676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10</a:t>
            </a:fld>
            <a:endParaRPr lang="en-IE"/>
          </a:p>
        </p:txBody>
      </p:sp>
    </p:spTree>
    <p:extLst>
      <p:ext uri="{BB962C8B-B14F-4D97-AF65-F5344CB8AC3E}">
        <p14:creationId xmlns:p14="http://schemas.microsoft.com/office/powerpoint/2010/main" val="247904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11</a:t>
            </a:fld>
            <a:endParaRPr lang="en-IE"/>
          </a:p>
        </p:txBody>
      </p:sp>
    </p:spTree>
    <p:extLst>
      <p:ext uri="{BB962C8B-B14F-4D97-AF65-F5344CB8AC3E}">
        <p14:creationId xmlns:p14="http://schemas.microsoft.com/office/powerpoint/2010/main" val="1300634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deny</a:t>
            </a:r>
          </a:p>
        </p:txBody>
      </p:sp>
      <p:sp>
        <p:nvSpPr>
          <p:cNvPr id="4" name="Slide Number Placeholder 3"/>
          <p:cNvSpPr>
            <a:spLocks noGrp="1"/>
          </p:cNvSpPr>
          <p:nvPr>
            <p:ph type="sldNum" sz="quarter" idx="5"/>
          </p:nvPr>
        </p:nvSpPr>
        <p:spPr/>
        <p:txBody>
          <a:bodyPr/>
          <a:lstStyle/>
          <a:p>
            <a:fld id="{2EA931B9-31E2-47A1-8247-10CC2495C3A1}" type="slidenum">
              <a:rPr lang="en-IE" smtClean="0"/>
              <a:t>12</a:t>
            </a:fld>
            <a:endParaRPr lang="en-IE"/>
          </a:p>
        </p:txBody>
      </p:sp>
    </p:spTree>
    <p:extLst>
      <p:ext uri="{BB962C8B-B14F-4D97-AF65-F5344CB8AC3E}">
        <p14:creationId xmlns:p14="http://schemas.microsoft.com/office/powerpoint/2010/main" val="399235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Deny</a:t>
            </a:r>
          </a:p>
        </p:txBody>
      </p:sp>
      <p:sp>
        <p:nvSpPr>
          <p:cNvPr id="4" name="Slide Number Placeholder 3"/>
          <p:cNvSpPr>
            <a:spLocks noGrp="1"/>
          </p:cNvSpPr>
          <p:nvPr>
            <p:ph type="sldNum" sz="quarter" idx="5"/>
          </p:nvPr>
        </p:nvSpPr>
        <p:spPr/>
        <p:txBody>
          <a:bodyPr/>
          <a:lstStyle/>
          <a:p>
            <a:fld id="{2EA931B9-31E2-47A1-8247-10CC2495C3A1}" type="slidenum">
              <a:rPr lang="en-IE" smtClean="0"/>
              <a:t>13</a:t>
            </a:fld>
            <a:endParaRPr lang="en-IE"/>
          </a:p>
        </p:txBody>
      </p:sp>
    </p:spTree>
    <p:extLst>
      <p:ext uri="{BB962C8B-B14F-4D97-AF65-F5344CB8AC3E}">
        <p14:creationId xmlns:p14="http://schemas.microsoft.com/office/powerpoint/2010/main" val="2737946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Deny</a:t>
            </a:r>
            <a:endParaRPr lang="en-US"/>
          </a:p>
        </p:txBody>
      </p:sp>
      <p:sp>
        <p:nvSpPr>
          <p:cNvPr id="4" name="Slide Number Placeholder 3"/>
          <p:cNvSpPr>
            <a:spLocks noGrp="1"/>
          </p:cNvSpPr>
          <p:nvPr>
            <p:ph type="sldNum" sz="quarter" idx="5"/>
          </p:nvPr>
        </p:nvSpPr>
        <p:spPr/>
        <p:txBody>
          <a:bodyPr/>
          <a:lstStyle/>
          <a:p>
            <a:fld id="{2EA931B9-31E2-47A1-8247-10CC2495C3A1}" type="slidenum">
              <a:rPr lang="en-IE" smtClean="0"/>
              <a:t>14</a:t>
            </a:fld>
            <a:endParaRPr lang="en-IE"/>
          </a:p>
        </p:txBody>
      </p:sp>
    </p:spTree>
    <p:extLst>
      <p:ext uri="{BB962C8B-B14F-4D97-AF65-F5344CB8AC3E}">
        <p14:creationId xmlns:p14="http://schemas.microsoft.com/office/powerpoint/2010/main" val="4029509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Deny</a:t>
            </a:r>
          </a:p>
        </p:txBody>
      </p:sp>
      <p:sp>
        <p:nvSpPr>
          <p:cNvPr id="4" name="Slide Number Placeholder 3"/>
          <p:cNvSpPr>
            <a:spLocks noGrp="1"/>
          </p:cNvSpPr>
          <p:nvPr>
            <p:ph type="sldNum" sz="quarter" idx="5"/>
          </p:nvPr>
        </p:nvSpPr>
        <p:spPr/>
        <p:txBody>
          <a:bodyPr/>
          <a:lstStyle/>
          <a:p>
            <a:fld id="{2EA931B9-31E2-47A1-8247-10CC2495C3A1}" type="slidenum">
              <a:rPr lang="en-IE" smtClean="0"/>
              <a:t>15</a:t>
            </a:fld>
            <a:endParaRPr lang="en-IE"/>
          </a:p>
        </p:txBody>
      </p:sp>
    </p:spTree>
    <p:extLst>
      <p:ext uri="{BB962C8B-B14F-4D97-AF65-F5344CB8AC3E}">
        <p14:creationId xmlns:p14="http://schemas.microsoft.com/office/powerpoint/2010/main" val="1874048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Deny</a:t>
            </a:r>
          </a:p>
        </p:txBody>
      </p:sp>
      <p:sp>
        <p:nvSpPr>
          <p:cNvPr id="4" name="Slide Number Placeholder 3"/>
          <p:cNvSpPr>
            <a:spLocks noGrp="1"/>
          </p:cNvSpPr>
          <p:nvPr>
            <p:ph type="sldNum" sz="quarter" idx="5"/>
          </p:nvPr>
        </p:nvSpPr>
        <p:spPr/>
        <p:txBody>
          <a:bodyPr/>
          <a:lstStyle/>
          <a:p>
            <a:fld id="{2EA931B9-31E2-47A1-8247-10CC2495C3A1}" type="slidenum">
              <a:rPr lang="en-IE" smtClean="0"/>
              <a:t>16</a:t>
            </a:fld>
            <a:endParaRPr lang="en-IE"/>
          </a:p>
        </p:txBody>
      </p:sp>
    </p:spTree>
    <p:extLst>
      <p:ext uri="{BB962C8B-B14F-4D97-AF65-F5344CB8AC3E}">
        <p14:creationId xmlns:p14="http://schemas.microsoft.com/office/powerpoint/2010/main" val="3952741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deny</a:t>
            </a:r>
          </a:p>
        </p:txBody>
      </p:sp>
      <p:sp>
        <p:nvSpPr>
          <p:cNvPr id="4" name="Slide Number Placeholder 3"/>
          <p:cNvSpPr>
            <a:spLocks noGrp="1"/>
          </p:cNvSpPr>
          <p:nvPr>
            <p:ph type="sldNum" sz="quarter" idx="5"/>
          </p:nvPr>
        </p:nvSpPr>
        <p:spPr/>
        <p:txBody>
          <a:bodyPr/>
          <a:lstStyle/>
          <a:p>
            <a:fld id="{2EA931B9-31E2-47A1-8247-10CC2495C3A1}" type="slidenum">
              <a:rPr lang="en-IE" smtClean="0"/>
              <a:t>17</a:t>
            </a:fld>
            <a:endParaRPr lang="en-IE"/>
          </a:p>
        </p:txBody>
      </p:sp>
    </p:spTree>
    <p:extLst>
      <p:ext uri="{BB962C8B-B14F-4D97-AF65-F5344CB8AC3E}">
        <p14:creationId xmlns:p14="http://schemas.microsoft.com/office/powerpoint/2010/main" val="1253566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deny</a:t>
            </a:r>
          </a:p>
        </p:txBody>
      </p:sp>
      <p:sp>
        <p:nvSpPr>
          <p:cNvPr id="4" name="Slide Number Placeholder 3"/>
          <p:cNvSpPr>
            <a:spLocks noGrp="1"/>
          </p:cNvSpPr>
          <p:nvPr>
            <p:ph type="sldNum" sz="quarter" idx="5"/>
          </p:nvPr>
        </p:nvSpPr>
        <p:spPr/>
        <p:txBody>
          <a:bodyPr/>
          <a:lstStyle/>
          <a:p>
            <a:fld id="{2EA931B9-31E2-47A1-8247-10CC2495C3A1}" type="slidenum">
              <a:rPr lang="en-IE" smtClean="0"/>
              <a:t>18</a:t>
            </a:fld>
            <a:endParaRPr lang="en-IE"/>
          </a:p>
        </p:txBody>
      </p:sp>
    </p:spTree>
    <p:extLst>
      <p:ext uri="{BB962C8B-B14F-4D97-AF65-F5344CB8AC3E}">
        <p14:creationId xmlns:p14="http://schemas.microsoft.com/office/powerpoint/2010/main" val="3186842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deny</a:t>
            </a:r>
          </a:p>
        </p:txBody>
      </p:sp>
      <p:sp>
        <p:nvSpPr>
          <p:cNvPr id="4" name="Slide Number Placeholder 3"/>
          <p:cNvSpPr>
            <a:spLocks noGrp="1"/>
          </p:cNvSpPr>
          <p:nvPr>
            <p:ph type="sldNum" sz="quarter" idx="5"/>
          </p:nvPr>
        </p:nvSpPr>
        <p:spPr/>
        <p:txBody>
          <a:bodyPr/>
          <a:lstStyle/>
          <a:p>
            <a:fld id="{2EA931B9-31E2-47A1-8247-10CC2495C3A1}" type="slidenum">
              <a:rPr lang="en-IE" smtClean="0"/>
              <a:t>19</a:t>
            </a:fld>
            <a:endParaRPr lang="en-IE"/>
          </a:p>
        </p:txBody>
      </p:sp>
    </p:spTree>
    <p:extLst>
      <p:ext uri="{BB962C8B-B14F-4D97-AF65-F5344CB8AC3E}">
        <p14:creationId xmlns:p14="http://schemas.microsoft.com/office/powerpoint/2010/main" val="507145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2</a:t>
            </a:fld>
            <a:endParaRPr lang="en-IE"/>
          </a:p>
        </p:txBody>
      </p:sp>
    </p:spTree>
    <p:extLst>
      <p:ext uri="{BB962C8B-B14F-4D97-AF65-F5344CB8AC3E}">
        <p14:creationId xmlns:p14="http://schemas.microsoft.com/office/powerpoint/2010/main" val="194558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deny</a:t>
            </a:r>
          </a:p>
        </p:txBody>
      </p:sp>
      <p:sp>
        <p:nvSpPr>
          <p:cNvPr id="4" name="Slide Number Placeholder 3"/>
          <p:cNvSpPr>
            <a:spLocks noGrp="1"/>
          </p:cNvSpPr>
          <p:nvPr>
            <p:ph type="sldNum" sz="quarter" idx="5"/>
          </p:nvPr>
        </p:nvSpPr>
        <p:spPr/>
        <p:txBody>
          <a:bodyPr/>
          <a:lstStyle/>
          <a:p>
            <a:fld id="{2EA931B9-31E2-47A1-8247-10CC2495C3A1}" type="slidenum">
              <a:rPr lang="en-IE" smtClean="0"/>
              <a:t>20</a:t>
            </a:fld>
            <a:endParaRPr lang="en-IE"/>
          </a:p>
        </p:txBody>
      </p:sp>
    </p:spTree>
    <p:extLst>
      <p:ext uri="{BB962C8B-B14F-4D97-AF65-F5344CB8AC3E}">
        <p14:creationId xmlns:p14="http://schemas.microsoft.com/office/powerpoint/2010/main" val="265670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david</a:t>
            </a:r>
          </a:p>
        </p:txBody>
      </p:sp>
      <p:sp>
        <p:nvSpPr>
          <p:cNvPr id="4" name="Slide Number Placeholder 3"/>
          <p:cNvSpPr>
            <a:spLocks noGrp="1"/>
          </p:cNvSpPr>
          <p:nvPr>
            <p:ph type="sldNum" sz="quarter" idx="5"/>
          </p:nvPr>
        </p:nvSpPr>
        <p:spPr/>
        <p:txBody>
          <a:bodyPr/>
          <a:lstStyle/>
          <a:p>
            <a:fld id="{2EA931B9-31E2-47A1-8247-10CC2495C3A1}" type="slidenum">
              <a:rPr lang="en-IE" smtClean="0"/>
              <a:t>21</a:t>
            </a:fld>
            <a:endParaRPr lang="en-IE"/>
          </a:p>
        </p:txBody>
      </p:sp>
    </p:spTree>
    <p:extLst>
      <p:ext uri="{BB962C8B-B14F-4D97-AF65-F5344CB8AC3E}">
        <p14:creationId xmlns:p14="http://schemas.microsoft.com/office/powerpoint/2010/main" val="4185200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david</a:t>
            </a:r>
          </a:p>
        </p:txBody>
      </p:sp>
      <p:sp>
        <p:nvSpPr>
          <p:cNvPr id="4" name="Slide Number Placeholder 3"/>
          <p:cNvSpPr>
            <a:spLocks noGrp="1"/>
          </p:cNvSpPr>
          <p:nvPr>
            <p:ph type="sldNum" sz="quarter" idx="5"/>
          </p:nvPr>
        </p:nvSpPr>
        <p:spPr/>
        <p:txBody>
          <a:bodyPr/>
          <a:lstStyle/>
          <a:p>
            <a:fld id="{2EA931B9-31E2-47A1-8247-10CC2495C3A1}" type="slidenum">
              <a:rPr lang="en-IE" smtClean="0"/>
              <a:t>22</a:t>
            </a:fld>
            <a:endParaRPr lang="en-IE"/>
          </a:p>
        </p:txBody>
      </p:sp>
    </p:spTree>
    <p:extLst>
      <p:ext uri="{BB962C8B-B14F-4D97-AF65-F5344CB8AC3E}">
        <p14:creationId xmlns:p14="http://schemas.microsoft.com/office/powerpoint/2010/main" val="1251458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Joel</a:t>
            </a:r>
          </a:p>
        </p:txBody>
      </p:sp>
      <p:sp>
        <p:nvSpPr>
          <p:cNvPr id="4" name="Slide Number Placeholder 3"/>
          <p:cNvSpPr>
            <a:spLocks noGrp="1"/>
          </p:cNvSpPr>
          <p:nvPr>
            <p:ph type="sldNum" sz="quarter" idx="5"/>
          </p:nvPr>
        </p:nvSpPr>
        <p:spPr/>
        <p:txBody>
          <a:bodyPr/>
          <a:lstStyle/>
          <a:p>
            <a:fld id="{2EA931B9-31E2-47A1-8247-10CC2495C3A1}" type="slidenum">
              <a:rPr lang="en-IE" smtClean="0"/>
              <a:t>23</a:t>
            </a:fld>
            <a:endParaRPr lang="en-IE"/>
          </a:p>
        </p:txBody>
      </p:sp>
    </p:spTree>
    <p:extLst>
      <p:ext uri="{BB962C8B-B14F-4D97-AF65-F5344CB8AC3E}">
        <p14:creationId xmlns:p14="http://schemas.microsoft.com/office/powerpoint/2010/main" val="3025072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Joel</a:t>
            </a:r>
          </a:p>
        </p:txBody>
      </p:sp>
      <p:sp>
        <p:nvSpPr>
          <p:cNvPr id="4" name="Slide Number Placeholder 3"/>
          <p:cNvSpPr>
            <a:spLocks noGrp="1"/>
          </p:cNvSpPr>
          <p:nvPr>
            <p:ph type="sldNum" sz="quarter" idx="5"/>
          </p:nvPr>
        </p:nvSpPr>
        <p:spPr/>
        <p:txBody>
          <a:bodyPr/>
          <a:lstStyle/>
          <a:p>
            <a:fld id="{2EA931B9-31E2-47A1-8247-10CC2495C3A1}" type="slidenum">
              <a:rPr lang="en-IE" smtClean="0"/>
              <a:t>24</a:t>
            </a:fld>
            <a:endParaRPr lang="en-IE"/>
          </a:p>
        </p:txBody>
      </p:sp>
    </p:spTree>
    <p:extLst>
      <p:ext uri="{BB962C8B-B14F-4D97-AF65-F5344CB8AC3E}">
        <p14:creationId xmlns:p14="http://schemas.microsoft.com/office/powerpoint/2010/main" val="2556731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Joel</a:t>
            </a:r>
            <a:endParaRPr lang="en-US"/>
          </a:p>
        </p:txBody>
      </p:sp>
      <p:sp>
        <p:nvSpPr>
          <p:cNvPr id="4" name="Slide Number Placeholder 3"/>
          <p:cNvSpPr>
            <a:spLocks noGrp="1"/>
          </p:cNvSpPr>
          <p:nvPr>
            <p:ph type="sldNum" sz="quarter" idx="5"/>
          </p:nvPr>
        </p:nvSpPr>
        <p:spPr/>
        <p:txBody>
          <a:bodyPr/>
          <a:lstStyle/>
          <a:p>
            <a:fld id="{2EA931B9-31E2-47A1-8247-10CC2495C3A1}" type="slidenum">
              <a:rPr lang="en-IE" smtClean="0"/>
              <a:t>25</a:t>
            </a:fld>
            <a:endParaRPr lang="en-IE"/>
          </a:p>
        </p:txBody>
      </p:sp>
    </p:spTree>
    <p:extLst>
      <p:ext uri="{BB962C8B-B14F-4D97-AF65-F5344CB8AC3E}">
        <p14:creationId xmlns:p14="http://schemas.microsoft.com/office/powerpoint/2010/main" val="1856011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Joel</a:t>
            </a:r>
          </a:p>
        </p:txBody>
      </p:sp>
      <p:sp>
        <p:nvSpPr>
          <p:cNvPr id="4" name="Slide Number Placeholder 3"/>
          <p:cNvSpPr>
            <a:spLocks noGrp="1"/>
          </p:cNvSpPr>
          <p:nvPr>
            <p:ph type="sldNum" sz="quarter" idx="5"/>
          </p:nvPr>
        </p:nvSpPr>
        <p:spPr/>
        <p:txBody>
          <a:bodyPr/>
          <a:lstStyle/>
          <a:p>
            <a:fld id="{2EA931B9-31E2-47A1-8247-10CC2495C3A1}" type="slidenum">
              <a:rPr lang="en-IE" smtClean="0"/>
              <a:t>26</a:t>
            </a:fld>
            <a:endParaRPr lang="en-IE"/>
          </a:p>
        </p:txBody>
      </p:sp>
    </p:spTree>
    <p:extLst>
      <p:ext uri="{BB962C8B-B14F-4D97-AF65-F5344CB8AC3E}">
        <p14:creationId xmlns:p14="http://schemas.microsoft.com/office/powerpoint/2010/main" val="2641750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Joel</a:t>
            </a:r>
          </a:p>
        </p:txBody>
      </p:sp>
      <p:sp>
        <p:nvSpPr>
          <p:cNvPr id="4" name="Slide Number Placeholder 3"/>
          <p:cNvSpPr>
            <a:spLocks noGrp="1"/>
          </p:cNvSpPr>
          <p:nvPr>
            <p:ph type="sldNum" sz="quarter" idx="5"/>
          </p:nvPr>
        </p:nvSpPr>
        <p:spPr/>
        <p:txBody>
          <a:bodyPr/>
          <a:lstStyle/>
          <a:p>
            <a:fld id="{2EA931B9-31E2-47A1-8247-10CC2495C3A1}" type="slidenum">
              <a:rPr lang="en-IE" smtClean="0"/>
              <a:t>27</a:t>
            </a:fld>
            <a:endParaRPr lang="en-IE"/>
          </a:p>
        </p:txBody>
      </p:sp>
    </p:spTree>
    <p:extLst>
      <p:ext uri="{BB962C8B-B14F-4D97-AF65-F5344CB8AC3E}">
        <p14:creationId xmlns:p14="http://schemas.microsoft.com/office/powerpoint/2010/main" val="2396401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Joel</a:t>
            </a:r>
          </a:p>
        </p:txBody>
      </p:sp>
      <p:sp>
        <p:nvSpPr>
          <p:cNvPr id="4" name="Slide Number Placeholder 3"/>
          <p:cNvSpPr>
            <a:spLocks noGrp="1"/>
          </p:cNvSpPr>
          <p:nvPr>
            <p:ph type="sldNum" sz="quarter" idx="5"/>
          </p:nvPr>
        </p:nvSpPr>
        <p:spPr/>
        <p:txBody>
          <a:bodyPr/>
          <a:lstStyle/>
          <a:p>
            <a:fld id="{2EA931B9-31E2-47A1-8247-10CC2495C3A1}" type="slidenum">
              <a:rPr lang="en-IE" smtClean="0"/>
              <a:t>28</a:t>
            </a:fld>
            <a:endParaRPr lang="en-IE"/>
          </a:p>
        </p:txBody>
      </p:sp>
    </p:spTree>
    <p:extLst>
      <p:ext uri="{BB962C8B-B14F-4D97-AF65-F5344CB8AC3E}">
        <p14:creationId xmlns:p14="http://schemas.microsoft.com/office/powerpoint/2010/main" val="4284997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Joel</a:t>
            </a:r>
          </a:p>
        </p:txBody>
      </p:sp>
      <p:sp>
        <p:nvSpPr>
          <p:cNvPr id="4" name="Slide Number Placeholder 3"/>
          <p:cNvSpPr>
            <a:spLocks noGrp="1"/>
          </p:cNvSpPr>
          <p:nvPr>
            <p:ph type="sldNum" sz="quarter" idx="5"/>
          </p:nvPr>
        </p:nvSpPr>
        <p:spPr/>
        <p:txBody>
          <a:bodyPr/>
          <a:lstStyle/>
          <a:p>
            <a:fld id="{2EA931B9-31E2-47A1-8247-10CC2495C3A1}" type="slidenum">
              <a:rPr lang="en-IE" smtClean="0"/>
              <a:t>29</a:t>
            </a:fld>
            <a:endParaRPr lang="en-IE"/>
          </a:p>
        </p:txBody>
      </p:sp>
    </p:spTree>
    <p:extLst>
      <p:ext uri="{BB962C8B-B14F-4D97-AF65-F5344CB8AC3E}">
        <p14:creationId xmlns:p14="http://schemas.microsoft.com/office/powerpoint/2010/main" val="2237581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3</a:t>
            </a:fld>
            <a:endParaRPr lang="en-IE"/>
          </a:p>
        </p:txBody>
      </p:sp>
    </p:spTree>
    <p:extLst>
      <p:ext uri="{BB962C8B-B14F-4D97-AF65-F5344CB8AC3E}">
        <p14:creationId xmlns:p14="http://schemas.microsoft.com/office/powerpoint/2010/main" val="1003203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30</a:t>
            </a:fld>
            <a:endParaRPr lang="en-IE"/>
          </a:p>
        </p:txBody>
      </p:sp>
    </p:spTree>
    <p:extLst>
      <p:ext uri="{BB962C8B-B14F-4D97-AF65-F5344CB8AC3E}">
        <p14:creationId xmlns:p14="http://schemas.microsoft.com/office/powerpoint/2010/main" val="705731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david</a:t>
            </a:r>
          </a:p>
        </p:txBody>
      </p:sp>
      <p:sp>
        <p:nvSpPr>
          <p:cNvPr id="4" name="Slide Number Placeholder 3"/>
          <p:cNvSpPr>
            <a:spLocks noGrp="1"/>
          </p:cNvSpPr>
          <p:nvPr>
            <p:ph type="sldNum" sz="quarter" idx="5"/>
          </p:nvPr>
        </p:nvSpPr>
        <p:spPr/>
        <p:txBody>
          <a:bodyPr/>
          <a:lstStyle/>
          <a:p>
            <a:fld id="{2EA931B9-31E2-47A1-8247-10CC2495C3A1}" type="slidenum">
              <a:rPr lang="en-IE" smtClean="0"/>
              <a:t>31</a:t>
            </a:fld>
            <a:endParaRPr lang="en-IE"/>
          </a:p>
        </p:txBody>
      </p:sp>
    </p:spTree>
    <p:extLst>
      <p:ext uri="{BB962C8B-B14F-4D97-AF65-F5344CB8AC3E}">
        <p14:creationId xmlns:p14="http://schemas.microsoft.com/office/powerpoint/2010/main" val="204574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david</a:t>
            </a:r>
          </a:p>
        </p:txBody>
      </p:sp>
      <p:sp>
        <p:nvSpPr>
          <p:cNvPr id="4" name="Slide Number Placeholder 3"/>
          <p:cNvSpPr>
            <a:spLocks noGrp="1"/>
          </p:cNvSpPr>
          <p:nvPr>
            <p:ph type="sldNum" sz="quarter" idx="5"/>
          </p:nvPr>
        </p:nvSpPr>
        <p:spPr/>
        <p:txBody>
          <a:bodyPr/>
          <a:lstStyle/>
          <a:p>
            <a:fld id="{2EA931B9-31E2-47A1-8247-10CC2495C3A1}" type="slidenum">
              <a:rPr lang="en-IE" smtClean="0"/>
              <a:t>32</a:t>
            </a:fld>
            <a:endParaRPr lang="en-IE"/>
          </a:p>
        </p:txBody>
      </p:sp>
    </p:spTree>
    <p:extLst>
      <p:ext uri="{BB962C8B-B14F-4D97-AF65-F5344CB8AC3E}">
        <p14:creationId xmlns:p14="http://schemas.microsoft.com/office/powerpoint/2010/main" val="3103403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G"/>
              <a:t>David</a:t>
            </a:r>
          </a:p>
        </p:txBody>
      </p:sp>
      <p:sp>
        <p:nvSpPr>
          <p:cNvPr id="4" name="Slide Number Placeholder 3"/>
          <p:cNvSpPr>
            <a:spLocks noGrp="1"/>
          </p:cNvSpPr>
          <p:nvPr>
            <p:ph type="sldNum" sz="quarter" idx="5"/>
          </p:nvPr>
        </p:nvSpPr>
        <p:spPr/>
        <p:txBody>
          <a:bodyPr/>
          <a:lstStyle/>
          <a:p>
            <a:fld id="{2EA931B9-31E2-47A1-8247-10CC2495C3A1}" type="slidenum">
              <a:rPr lang="en-IE" smtClean="0"/>
              <a:t>33</a:t>
            </a:fld>
            <a:endParaRPr lang="en-IE"/>
          </a:p>
        </p:txBody>
      </p:sp>
    </p:spTree>
    <p:extLst>
      <p:ext uri="{BB962C8B-B14F-4D97-AF65-F5344CB8AC3E}">
        <p14:creationId xmlns:p14="http://schemas.microsoft.com/office/powerpoint/2010/main" val="20973577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34</a:t>
            </a:fld>
            <a:endParaRPr lang="en-IE"/>
          </a:p>
        </p:txBody>
      </p:sp>
    </p:spTree>
    <p:extLst>
      <p:ext uri="{BB962C8B-B14F-4D97-AF65-F5344CB8AC3E}">
        <p14:creationId xmlns:p14="http://schemas.microsoft.com/office/powerpoint/2010/main" val="3170441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G"/>
              <a:t>joel</a:t>
            </a:r>
          </a:p>
        </p:txBody>
      </p:sp>
      <p:sp>
        <p:nvSpPr>
          <p:cNvPr id="4" name="Slide Number Placeholder 3"/>
          <p:cNvSpPr>
            <a:spLocks noGrp="1"/>
          </p:cNvSpPr>
          <p:nvPr>
            <p:ph type="sldNum" sz="quarter" idx="5"/>
          </p:nvPr>
        </p:nvSpPr>
        <p:spPr/>
        <p:txBody>
          <a:bodyPr/>
          <a:lstStyle/>
          <a:p>
            <a:fld id="{2EA931B9-31E2-47A1-8247-10CC2495C3A1}" type="slidenum">
              <a:rPr lang="en-IE" smtClean="0"/>
              <a:t>35</a:t>
            </a:fld>
            <a:endParaRPr lang="en-IE"/>
          </a:p>
        </p:txBody>
      </p:sp>
    </p:spTree>
    <p:extLst>
      <p:ext uri="{BB962C8B-B14F-4D97-AF65-F5344CB8AC3E}">
        <p14:creationId xmlns:p14="http://schemas.microsoft.com/office/powerpoint/2010/main" val="3508469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G"/>
              <a:t>joel</a:t>
            </a:r>
          </a:p>
        </p:txBody>
      </p:sp>
      <p:sp>
        <p:nvSpPr>
          <p:cNvPr id="4" name="Slide Number Placeholder 3"/>
          <p:cNvSpPr>
            <a:spLocks noGrp="1"/>
          </p:cNvSpPr>
          <p:nvPr>
            <p:ph type="sldNum" sz="quarter" idx="5"/>
          </p:nvPr>
        </p:nvSpPr>
        <p:spPr/>
        <p:txBody>
          <a:bodyPr/>
          <a:lstStyle/>
          <a:p>
            <a:fld id="{2EA931B9-31E2-47A1-8247-10CC2495C3A1}" type="slidenum">
              <a:rPr lang="en-IE" smtClean="0"/>
              <a:t>36</a:t>
            </a:fld>
            <a:endParaRPr lang="en-IE"/>
          </a:p>
        </p:txBody>
      </p:sp>
    </p:spTree>
    <p:extLst>
      <p:ext uri="{BB962C8B-B14F-4D97-AF65-F5344CB8AC3E}">
        <p14:creationId xmlns:p14="http://schemas.microsoft.com/office/powerpoint/2010/main" val="885936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G"/>
              <a:t>david</a:t>
            </a:r>
          </a:p>
        </p:txBody>
      </p:sp>
      <p:sp>
        <p:nvSpPr>
          <p:cNvPr id="4" name="Slide Number Placeholder 3"/>
          <p:cNvSpPr>
            <a:spLocks noGrp="1"/>
          </p:cNvSpPr>
          <p:nvPr>
            <p:ph type="sldNum" sz="quarter" idx="5"/>
          </p:nvPr>
        </p:nvSpPr>
        <p:spPr/>
        <p:txBody>
          <a:bodyPr/>
          <a:lstStyle/>
          <a:p>
            <a:fld id="{2EA931B9-31E2-47A1-8247-10CC2495C3A1}" type="slidenum">
              <a:rPr lang="en-IE" smtClean="0"/>
              <a:t>37</a:t>
            </a:fld>
            <a:endParaRPr lang="en-IE"/>
          </a:p>
        </p:txBody>
      </p:sp>
    </p:spTree>
    <p:extLst>
      <p:ext uri="{BB962C8B-B14F-4D97-AF65-F5344CB8AC3E}">
        <p14:creationId xmlns:p14="http://schemas.microsoft.com/office/powerpoint/2010/main" val="2172960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G"/>
              <a:t>joel</a:t>
            </a:r>
          </a:p>
        </p:txBody>
      </p:sp>
      <p:sp>
        <p:nvSpPr>
          <p:cNvPr id="4" name="Slide Number Placeholder 3"/>
          <p:cNvSpPr>
            <a:spLocks noGrp="1"/>
          </p:cNvSpPr>
          <p:nvPr>
            <p:ph type="sldNum" sz="quarter" idx="5"/>
          </p:nvPr>
        </p:nvSpPr>
        <p:spPr/>
        <p:txBody>
          <a:bodyPr/>
          <a:lstStyle/>
          <a:p>
            <a:fld id="{2EA931B9-31E2-47A1-8247-10CC2495C3A1}" type="slidenum">
              <a:rPr lang="en-IE" smtClean="0"/>
              <a:t>38</a:t>
            </a:fld>
            <a:endParaRPr lang="en-IE"/>
          </a:p>
        </p:txBody>
      </p:sp>
    </p:spTree>
    <p:extLst>
      <p:ext uri="{BB962C8B-B14F-4D97-AF65-F5344CB8AC3E}">
        <p14:creationId xmlns:p14="http://schemas.microsoft.com/office/powerpoint/2010/main" val="4215407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G"/>
              <a:t>david</a:t>
            </a:r>
          </a:p>
        </p:txBody>
      </p:sp>
      <p:sp>
        <p:nvSpPr>
          <p:cNvPr id="4" name="Slide Number Placeholder 3"/>
          <p:cNvSpPr>
            <a:spLocks noGrp="1"/>
          </p:cNvSpPr>
          <p:nvPr>
            <p:ph type="sldNum" sz="quarter" idx="5"/>
          </p:nvPr>
        </p:nvSpPr>
        <p:spPr/>
        <p:txBody>
          <a:bodyPr/>
          <a:lstStyle/>
          <a:p>
            <a:fld id="{2EA931B9-31E2-47A1-8247-10CC2495C3A1}" type="slidenum">
              <a:rPr lang="en-IE" smtClean="0"/>
              <a:t>39</a:t>
            </a:fld>
            <a:endParaRPr lang="en-IE"/>
          </a:p>
        </p:txBody>
      </p:sp>
    </p:spTree>
    <p:extLst>
      <p:ext uri="{BB962C8B-B14F-4D97-AF65-F5344CB8AC3E}">
        <p14:creationId xmlns:p14="http://schemas.microsoft.com/office/powerpoint/2010/main" val="170673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4</a:t>
            </a:fld>
            <a:endParaRPr lang="en-IE"/>
          </a:p>
        </p:txBody>
      </p:sp>
    </p:spTree>
    <p:extLst>
      <p:ext uri="{BB962C8B-B14F-4D97-AF65-F5344CB8AC3E}">
        <p14:creationId xmlns:p14="http://schemas.microsoft.com/office/powerpoint/2010/main" val="2452136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G"/>
              <a:t>end</a:t>
            </a:r>
          </a:p>
        </p:txBody>
      </p:sp>
      <p:sp>
        <p:nvSpPr>
          <p:cNvPr id="4" name="Slide Number Placeholder 3"/>
          <p:cNvSpPr>
            <a:spLocks noGrp="1"/>
          </p:cNvSpPr>
          <p:nvPr>
            <p:ph type="sldNum" sz="quarter" idx="5"/>
          </p:nvPr>
        </p:nvSpPr>
        <p:spPr/>
        <p:txBody>
          <a:bodyPr/>
          <a:lstStyle/>
          <a:p>
            <a:fld id="{2EA931B9-31E2-47A1-8247-10CC2495C3A1}" type="slidenum">
              <a:rPr lang="en-IE" smtClean="0"/>
              <a:t>40</a:t>
            </a:fld>
            <a:endParaRPr lang="en-IE"/>
          </a:p>
        </p:txBody>
      </p:sp>
    </p:spTree>
    <p:extLst>
      <p:ext uri="{BB962C8B-B14F-4D97-AF65-F5344CB8AC3E}">
        <p14:creationId xmlns:p14="http://schemas.microsoft.com/office/powerpoint/2010/main" val="31398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5</a:t>
            </a:fld>
            <a:endParaRPr lang="en-IE"/>
          </a:p>
        </p:txBody>
      </p:sp>
    </p:spTree>
    <p:extLst>
      <p:ext uri="{BB962C8B-B14F-4D97-AF65-F5344CB8AC3E}">
        <p14:creationId xmlns:p14="http://schemas.microsoft.com/office/powerpoint/2010/main" val="3814056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6</a:t>
            </a:fld>
            <a:endParaRPr lang="en-IE"/>
          </a:p>
        </p:txBody>
      </p:sp>
    </p:spTree>
    <p:extLst>
      <p:ext uri="{BB962C8B-B14F-4D97-AF65-F5344CB8AC3E}">
        <p14:creationId xmlns:p14="http://schemas.microsoft.com/office/powerpoint/2010/main" val="2441622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7</a:t>
            </a:fld>
            <a:endParaRPr lang="en-IE"/>
          </a:p>
        </p:txBody>
      </p:sp>
    </p:spTree>
    <p:extLst>
      <p:ext uri="{BB962C8B-B14F-4D97-AF65-F5344CB8AC3E}">
        <p14:creationId xmlns:p14="http://schemas.microsoft.com/office/powerpoint/2010/main" val="184541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G"/>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8</a:t>
            </a:fld>
            <a:endParaRPr lang="en-IE"/>
          </a:p>
        </p:txBody>
      </p:sp>
    </p:spTree>
    <p:extLst>
      <p:ext uri="{BB962C8B-B14F-4D97-AF65-F5344CB8AC3E}">
        <p14:creationId xmlns:p14="http://schemas.microsoft.com/office/powerpoint/2010/main" val="3867477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cheril</a:t>
            </a:r>
          </a:p>
        </p:txBody>
      </p:sp>
      <p:sp>
        <p:nvSpPr>
          <p:cNvPr id="4" name="Slide Number Placeholder 3"/>
          <p:cNvSpPr>
            <a:spLocks noGrp="1"/>
          </p:cNvSpPr>
          <p:nvPr>
            <p:ph type="sldNum" sz="quarter" idx="5"/>
          </p:nvPr>
        </p:nvSpPr>
        <p:spPr/>
        <p:txBody>
          <a:bodyPr/>
          <a:lstStyle/>
          <a:p>
            <a:fld id="{2EA931B9-31E2-47A1-8247-10CC2495C3A1}" type="slidenum">
              <a:rPr lang="en-IE" smtClean="0"/>
              <a:t>9</a:t>
            </a:fld>
            <a:endParaRPr lang="en-IE"/>
          </a:p>
        </p:txBody>
      </p:sp>
    </p:spTree>
    <p:extLst>
      <p:ext uri="{BB962C8B-B14F-4D97-AF65-F5344CB8AC3E}">
        <p14:creationId xmlns:p14="http://schemas.microsoft.com/office/powerpoint/2010/main" val="2631446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26/10/2023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26/10/2023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26/10/2023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26/10/2023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26/10/2023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26/10/2023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figma.com/file/mNweTK9ZKXYivql0NfBgmK/accessibilator?type=design&amp;node-id=0%3A1&amp;mode=design&amp;t=Z7ihIqQvH9NylR0B-1"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5400" kern="1200">
                <a:solidFill>
                  <a:schemeClr val="tx1"/>
                </a:solidFill>
                <a:latin typeface="+mj-lt"/>
                <a:ea typeface="+mj-ea"/>
                <a:cs typeface="+mj-cs"/>
              </a:rPr>
              <a:t>Week 5 Show &amp; Tell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838200" y="1929384"/>
            <a:ext cx="10515600" cy="4251960"/>
          </a:xfrm>
        </p:spPr>
        <p:txBody>
          <a:bodyPr vert="horz" lIns="91440" tIns="45720" rIns="91440" bIns="45720" rtlCol="0" anchor="t">
            <a:normAutofit/>
          </a:bodyPr>
          <a:lstStyle/>
          <a:p>
            <a:pPr algn="l"/>
            <a:r>
              <a:rPr lang="en-US" sz="3200" b="1"/>
              <a:t>Joel Felix </a:t>
            </a:r>
            <a:r>
              <a:rPr lang="en-US" sz="3200" b="1" err="1"/>
              <a:t>Quadras</a:t>
            </a:r>
            <a:r>
              <a:rPr lang="en-US" sz="3200" b="1"/>
              <a:t> (D22125093 - DS)</a:t>
            </a:r>
            <a:br>
              <a:rPr lang="en-US" sz="3200" b="1"/>
            </a:br>
            <a:r>
              <a:rPr lang="en-US" sz="3200" b="1" err="1"/>
              <a:t>Cheril</a:t>
            </a:r>
            <a:r>
              <a:rPr lang="en-US" sz="3200" b="1"/>
              <a:t> Mariam John (D22124272 - ASD)</a:t>
            </a:r>
            <a:br>
              <a:rPr lang="en-US" sz="3200" b="1"/>
            </a:br>
            <a:r>
              <a:rPr lang="en-US" sz="3200" b="1" err="1"/>
              <a:t>Mountdenyraj</a:t>
            </a:r>
            <a:r>
              <a:rPr lang="en-US" sz="3200" b="1"/>
              <a:t> </a:t>
            </a:r>
            <a:r>
              <a:rPr lang="en-US" sz="3200" b="1" err="1"/>
              <a:t>Chelladurai</a:t>
            </a:r>
            <a:r>
              <a:rPr lang="en-US" sz="3200" b="1"/>
              <a:t> Nadar (D22124430 - ASD)</a:t>
            </a:r>
            <a:br>
              <a:rPr lang="en-US" sz="3200" b="1"/>
            </a:br>
            <a:r>
              <a:rPr lang="en-US" sz="3200" b="1"/>
              <a:t>David Ayang (D21127639 -ASD)</a:t>
            </a:r>
            <a:endParaRPr lang="en-US" sz="36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US">
                <a:cs typeface="Calibri Light"/>
              </a:rPr>
              <a:t>Parse Document</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5924204" y="2126795"/>
            <a:ext cx="4809063" cy="4156995"/>
          </a:xfrm>
        </p:spPr>
        <p:txBody>
          <a:bodyPr vert="horz" lIns="91440" tIns="45720" rIns="91440" bIns="45720" rtlCol="0" anchor="t">
            <a:normAutofit/>
          </a:bodyPr>
          <a:lstStyle/>
          <a:p>
            <a:pPr marL="0" indent="0" defTabSz="868680">
              <a:spcBef>
                <a:spcPts val="950"/>
              </a:spcBef>
              <a:buNone/>
            </a:pPr>
            <a:r>
              <a:rPr lang="en-GB" sz="2650">
                <a:cs typeface="Calibri"/>
              </a:rPr>
              <a:t>Technical</a:t>
            </a:r>
            <a:r>
              <a:rPr lang="en-GB" sz="2650" kern="1200">
                <a:latin typeface="+mn-lt"/>
                <a:ea typeface="+mn-ea"/>
                <a:cs typeface="Calibri"/>
              </a:rPr>
              <a:t> Solution</a:t>
            </a:r>
          </a:p>
          <a:p>
            <a:pPr marL="434340" indent="-434340" defTabSz="868680">
              <a:spcBef>
                <a:spcPts val="950"/>
              </a:spcBef>
            </a:pPr>
            <a:r>
              <a:rPr lang="en-GB" sz="2650">
                <a:cs typeface="Calibri"/>
              </a:rPr>
              <a:t>Uploaded file will be passed through a parser to read all the data and meta data of the file. </a:t>
            </a:r>
          </a:p>
          <a:p>
            <a:pPr marL="434340" indent="-434340" defTabSz="868680">
              <a:spcBef>
                <a:spcPts val="950"/>
              </a:spcBef>
            </a:pPr>
            <a:r>
              <a:rPr lang="en-GB" sz="2650">
                <a:cs typeface="Calibri"/>
              </a:rPr>
              <a:t>This data will be used to understand the various accessibility issues in the document.</a:t>
            </a:r>
          </a:p>
        </p:txBody>
      </p:sp>
      <p:pic>
        <p:nvPicPr>
          <p:cNvPr id="5" name="Content Placeholder 4" descr="A cartoon character sitting on a stack of books&#10;&#10;Description automatically generated">
            <a:extLst>
              <a:ext uri="{FF2B5EF4-FFF2-40B4-BE49-F238E27FC236}">
                <a16:creationId xmlns:a16="http://schemas.microsoft.com/office/drawing/2014/main" id="{199E4611-9833-E830-A928-B5B0DABD84C0}"/>
              </a:ext>
            </a:extLst>
          </p:cNvPr>
          <p:cNvPicPr>
            <a:picLocks noGrp="1" noChangeAspect="1"/>
          </p:cNvPicPr>
          <p:nvPr>
            <p:ph sz="half" idx="1"/>
          </p:nvPr>
        </p:nvPicPr>
        <p:blipFill>
          <a:blip r:embed="rId3"/>
          <a:stretch>
            <a:fillRect/>
          </a:stretch>
        </p:blipFill>
        <p:spPr>
          <a:xfrm>
            <a:off x="1256771" y="2308844"/>
            <a:ext cx="3789421" cy="3798828"/>
          </a:xfrm>
        </p:spPr>
      </p:pic>
    </p:spTree>
    <p:extLst>
      <p:ext uri="{BB962C8B-B14F-4D97-AF65-F5344CB8AC3E}">
        <p14:creationId xmlns:p14="http://schemas.microsoft.com/office/powerpoint/2010/main" val="1007348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US">
                <a:latin typeface="Calibri Light"/>
                <a:cs typeface="Calibri Light"/>
              </a:rPr>
              <a:t>Display Document</a:t>
            </a:r>
            <a:endParaRPr lang="en-US">
              <a:cs typeface="Calibri Light"/>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Content Placeholder 7">
            <a:extLst>
              <a:ext uri="{FF2B5EF4-FFF2-40B4-BE49-F238E27FC236}">
                <a16:creationId xmlns:a16="http://schemas.microsoft.com/office/drawing/2014/main" id="{F42C5319-E657-DEC0-68FC-F867D7B2A8A4}"/>
              </a:ext>
            </a:extLst>
          </p:cNvPr>
          <p:cNvPicPr>
            <a:picLocks noGrp="1" noChangeAspect="1"/>
          </p:cNvPicPr>
          <p:nvPr>
            <p:ph sz="half" idx="1"/>
          </p:nvPr>
        </p:nvPicPr>
        <p:blipFill>
          <a:blip r:embed="rId3"/>
          <a:stretch>
            <a:fillRect/>
          </a:stretch>
        </p:blipFill>
        <p:spPr>
          <a:xfrm>
            <a:off x="191281" y="2439522"/>
            <a:ext cx="2913076" cy="3371615"/>
          </a:xfrm>
        </p:spPr>
      </p:pic>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indent="0" defTabSz="868680">
              <a:spcBef>
                <a:spcPts val="950"/>
              </a:spcBef>
              <a:buNone/>
            </a:pPr>
            <a:r>
              <a:rPr lang="en-GB" sz="2700">
                <a:ea typeface="+mn-lt"/>
                <a:cs typeface="+mn-lt"/>
              </a:rPr>
              <a:t>Technical</a:t>
            </a:r>
            <a:r>
              <a:rPr lang="en-GB" sz="2700" kern="1200">
                <a:ea typeface="+mn-lt"/>
                <a:cs typeface="+mn-lt"/>
              </a:rPr>
              <a:t> Solution</a:t>
            </a:r>
            <a:endParaRPr lang="en-US" sz="2700">
              <a:ea typeface="+mn-lt"/>
              <a:cs typeface="+mn-lt"/>
            </a:endParaRPr>
          </a:p>
          <a:p>
            <a:pPr marL="434340" indent="-434340" defTabSz="868680">
              <a:spcBef>
                <a:spcPts val="950"/>
              </a:spcBef>
            </a:pPr>
            <a:r>
              <a:rPr lang="en-GB" sz="2650">
                <a:cs typeface="Calibri"/>
              </a:rPr>
              <a:t>Display the uploaded file to the user with all the core and the advanced features listed.</a:t>
            </a:r>
          </a:p>
          <a:p>
            <a:pPr marL="434340" indent="-434340" defTabSz="868680">
              <a:spcBef>
                <a:spcPts val="950"/>
              </a:spcBef>
            </a:pPr>
            <a:r>
              <a:rPr lang="en-GB" sz="2650">
                <a:cs typeface="Calibri"/>
              </a:rPr>
              <a:t>User can select and unselect the features he would like to implement</a:t>
            </a:r>
          </a:p>
        </p:txBody>
      </p:sp>
      <p:pic>
        <p:nvPicPr>
          <p:cNvPr id="11" name="Picture 10" descr="A screenshot of a checklist&#10;&#10;Description automatically generated">
            <a:extLst>
              <a:ext uri="{FF2B5EF4-FFF2-40B4-BE49-F238E27FC236}">
                <a16:creationId xmlns:a16="http://schemas.microsoft.com/office/drawing/2014/main" id="{F524408D-9FE2-1A8B-2C5A-5CFC75489B2D}"/>
              </a:ext>
            </a:extLst>
          </p:cNvPr>
          <p:cNvPicPr>
            <a:picLocks noChangeAspect="1"/>
          </p:cNvPicPr>
          <p:nvPr/>
        </p:nvPicPr>
        <p:blipFill>
          <a:blip r:embed="rId4"/>
          <a:stretch>
            <a:fillRect/>
          </a:stretch>
        </p:blipFill>
        <p:spPr>
          <a:xfrm>
            <a:off x="3432351" y="1950450"/>
            <a:ext cx="2505075" cy="4067175"/>
          </a:xfrm>
          <a:prstGeom prst="rect">
            <a:avLst/>
          </a:prstGeom>
        </p:spPr>
      </p:pic>
    </p:spTree>
    <p:extLst>
      <p:ext uri="{BB962C8B-B14F-4D97-AF65-F5344CB8AC3E}">
        <p14:creationId xmlns:p14="http://schemas.microsoft.com/office/powerpoint/2010/main" val="107870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US">
                <a:latin typeface="Calibri Light"/>
                <a:cs typeface="Calibri Light"/>
              </a:rPr>
              <a:t>Font style</a:t>
            </a:r>
            <a:endParaRPr lang="en-US">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indent="0" defTabSz="868680">
              <a:spcBef>
                <a:spcPts val="950"/>
              </a:spcBef>
              <a:buNone/>
            </a:pPr>
            <a:r>
              <a:rPr lang="en-US" sz="2650" kern="1200">
                <a:latin typeface="+mn-lt"/>
                <a:ea typeface="+mn-ea"/>
                <a:cs typeface="Calibri"/>
              </a:rPr>
              <a:t>Technical Solution</a:t>
            </a:r>
          </a:p>
          <a:p>
            <a:pPr defTabSz="868680">
              <a:spcBef>
                <a:spcPts val="950"/>
              </a:spcBef>
            </a:pPr>
            <a:r>
              <a:rPr lang="en-US" sz="2650" kern="1200">
                <a:latin typeface="+mn-lt"/>
                <a:ea typeface="+mn-ea"/>
                <a:cs typeface="Calibri"/>
              </a:rPr>
              <a:t>Parse the </a:t>
            </a:r>
            <a:r>
              <a:rPr lang="en-US" sz="2650">
                <a:cs typeface="Calibri"/>
              </a:rPr>
              <a:t>metadata</a:t>
            </a:r>
          </a:p>
          <a:p>
            <a:pPr defTabSz="868680">
              <a:spcBef>
                <a:spcPts val="950"/>
              </a:spcBef>
            </a:pPr>
            <a:r>
              <a:rPr lang="en-US" sz="2650">
                <a:cs typeface="Calibri"/>
              </a:rPr>
              <a:t>Change</a:t>
            </a:r>
            <a:r>
              <a:rPr lang="en-US" sz="2650" kern="1200">
                <a:latin typeface="+mn-lt"/>
                <a:ea typeface="+mn-ea"/>
                <a:cs typeface="Calibri"/>
              </a:rPr>
              <a:t> the entire text from existing to dyslexic friendly fonts </a:t>
            </a:r>
            <a:r>
              <a:rPr lang="en-US" sz="2650">
                <a:cs typeface="Calibri"/>
              </a:rPr>
              <a:t>OR</a:t>
            </a:r>
            <a:endParaRPr lang="en-US">
              <a:cs typeface="Calibri"/>
            </a:endParaRPr>
          </a:p>
          <a:p>
            <a:pPr defTabSz="868680">
              <a:spcBef>
                <a:spcPts val="950"/>
              </a:spcBef>
            </a:pPr>
            <a:r>
              <a:rPr lang="en-US" sz="2650">
                <a:cs typeface="Calibri"/>
              </a:rPr>
              <a:t>Change</a:t>
            </a:r>
            <a:r>
              <a:rPr lang="en-US" sz="2650" kern="1200">
                <a:latin typeface="+mn-lt"/>
                <a:ea typeface="+mn-ea"/>
                <a:cs typeface="Calibri"/>
              </a:rPr>
              <a:t> the text of non-friendly text fonts to dyslexic friendly fonts.</a:t>
            </a:r>
            <a:endParaRPr lang="en-US" kern="1200">
              <a:latin typeface="+mn-lt"/>
              <a:cs typeface="Calibri"/>
            </a:endParaRPr>
          </a:p>
        </p:txBody>
      </p:sp>
      <p:pic>
        <p:nvPicPr>
          <p:cNvPr id="5" name="Content Placeholder 4" descr="A collection of black text&#10;&#10;Description automatically generated">
            <a:extLst>
              <a:ext uri="{FF2B5EF4-FFF2-40B4-BE49-F238E27FC236}">
                <a16:creationId xmlns:a16="http://schemas.microsoft.com/office/drawing/2014/main" id="{E6106C50-CFD9-6F45-C2ED-D925381C4E01}"/>
              </a:ext>
            </a:extLst>
          </p:cNvPr>
          <p:cNvPicPr>
            <a:picLocks noChangeAspect="1"/>
          </p:cNvPicPr>
          <p:nvPr/>
        </p:nvPicPr>
        <p:blipFill>
          <a:blip r:embed="rId3"/>
          <a:stretch>
            <a:fillRect/>
          </a:stretch>
        </p:blipFill>
        <p:spPr>
          <a:xfrm>
            <a:off x="348980" y="2062163"/>
            <a:ext cx="2171301" cy="4114800"/>
          </a:xfrm>
          <a:prstGeom prst="rect">
            <a:avLst/>
          </a:prstGeom>
        </p:spPr>
      </p:pic>
      <p:sp>
        <p:nvSpPr>
          <p:cNvPr id="7" name="Arrow: Right 6">
            <a:extLst>
              <a:ext uri="{FF2B5EF4-FFF2-40B4-BE49-F238E27FC236}">
                <a16:creationId xmlns:a16="http://schemas.microsoft.com/office/drawing/2014/main" id="{59EA69B8-C374-706E-9B61-E3D112C14007}"/>
              </a:ext>
            </a:extLst>
          </p:cNvPr>
          <p:cNvSpPr/>
          <p:nvPr/>
        </p:nvSpPr>
        <p:spPr>
          <a:xfrm>
            <a:off x="2897481" y="2394861"/>
            <a:ext cx="611481" cy="2445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16BDD97F-218B-D5F9-352A-5D6A0C96BC7E}"/>
              </a:ext>
            </a:extLst>
          </p:cNvPr>
          <p:cNvSpPr/>
          <p:nvPr/>
        </p:nvSpPr>
        <p:spPr>
          <a:xfrm>
            <a:off x="2897481" y="3185083"/>
            <a:ext cx="611481" cy="2445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AD6AD6E7-C407-B6A5-F504-301C16E140FF}"/>
              </a:ext>
            </a:extLst>
          </p:cNvPr>
          <p:cNvSpPr/>
          <p:nvPr/>
        </p:nvSpPr>
        <p:spPr>
          <a:xfrm>
            <a:off x="2897481" y="3994120"/>
            <a:ext cx="611481" cy="2445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9AB63F62-7D91-C5F3-39E9-1EDFF2D7A7F9}"/>
              </a:ext>
            </a:extLst>
          </p:cNvPr>
          <p:cNvSpPr/>
          <p:nvPr/>
        </p:nvSpPr>
        <p:spPr>
          <a:xfrm>
            <a:off x="2897481" y="4944268"/>
            <a:ext cx="611481" cy="2445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520936F-7CBE-831E-FF01-E328938E6B87}"/>
              </a:ext>
            </a:extLst>
          </p:cNvPr>
          <p:cNvSpPr txBox="1"/>
          <p:nvPr/>
        </p:nvSpPr>
        <p:spPr>
          <a:xfrm>
            <a:off x="3603037" y="2319601"/>
            <a:ext cx="18908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IN" sz="2000">
                <a:latin typeface="Arial"/>
                <a:ea typeface="Calibri"/>
                <a:cs typeface="Calibri"/>
              </a:rPr>
              <a:t>Arial</a:t>
            </a:r>
            <a:endParaRPr lang="en-US" sz="2000">
              <a:latin typeface="Arial"/>
            </a:endParaRPr>
          </a:p>
        </p:txBody>
      </p:sp>
      <p:sp>
        <p:nvSpPr>
          <p:cNvPr id="14" name="TextBox 13">
            <a:extLst>
              <a:ext uri="{FF2B5EF4-FFF2-40B4-BE49-F238E27FC236}">
                <a16:creationId xmlns:a16="http://schemas.microsoft.com/office/drawing/2014/main" id="{50AC650D-43C4-4412-EBA4-9D965E9BD00D}"/>
              </a:ext>
            </a:extLst>
          </p:cNvPr>
          <p:cNvSpPr txBox="1"/>
          <p:nvPr/>
        </p:nvSpPr>
        <p:spPr>
          <a:xfrm>
            <a:off x="3603037" y="3128638"/>
            <a:ext cx="18344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omic Sans MS"/>
                <a:ea typeface="Calibri"/>
                <a:cs typeface="Calibri"/>
              </a:rPr>
              <a:t>Comic Sans MS</a:t>
            </a:r>
            <a:endParaRPr lang="en-GB">
              <a:latin typeface="Comic Sans MS"/>
            </a:endParaRPr>
          </a:p>
        </p:txBody>
      </p:sp>
      <p:sp>
        <p:nvSpPr>
          <p:cNvPr id="15" name="TextBox 14">
            <a:extLst>
              <a:ext uri="{FF2B5EF4-FFF2-40B4-BE49-F238E27FC236}">
                <a16:creationId xmlns:a16="http://schemas.microsoft.com/office/drawing/2014/main" id="{9F014083-4787-09C9-6A28-5E20F71989B4}"/>
              </a:ext>
            </a:extLst>
          </p:cNvPr>
          <p:cNvSpPr txBox="1"/>
          <p:nvPr/>
        </p:nvSpPr>
        <p:spPr>
          <a:xfrm>
            <a:off x="3603036" y="3928268"/>
            <a:ext cx="1815629" cy="376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latin typeface="Verdana"/>
                <a:ea typeface="Calibri"/>
                <a:cs typeface="Calibri"/>
              </a:rPr>
              <a:t>Verdana</a:t>
            </a:r>
            <a:endParaRPr lang="en-GB">
              <a:latin typeface="Verdana"/>
            </a:endParaRPr>
          </a:p>
        </p:txBody>
      </p:sp>
      <p:sp>
        <p:nvSpPr>
          <p:cNvPr id="16" name="TextBox 15">
            <a:extLst>
              <a:ext uri="{FF2B5EF4-FFF2-40B4-BE49-F238E27FC236}">
                <a16:creationId xmlns:a16="http://schemas.microsoft.com/office/drawing/2014/main" id="{584EEB88-3624-4ED1-995A-A1C63593D3EB}"/>
              </a:ext>
            </a:extLst>
          </p:cNvPr>
          <p:cNvSpPr txBox="1"/>
          <p:nvPr/>
        </p:nvSpPr>
        <p:spPr>
          <a:xfrm flipH="1">
            <a:off x="5202296" y="5743897"/>
            <a:ext cx="141111" cy="256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ea typeface="Calibri"/>
              <a:cs typeface="Calibri"/>
            </a:endParaRPr>
          </a:p>
        </p:txBody>
      </p:sp>
      <p:pic>
        <p:nvPicPr>
          <p:cNvPr id="17" name="Picture 16" descr="A black letter with a white background&#10;&#10;Description automatically generated">
            <a:extLst>
              <a:ext uri="{FF2B5EF4-FFF2-40B4-BE49-F238E27FC236}">
                <a16:creationId xmlns:a16="http://schemas.microsoft.com/office/drawing/2014/main" id="{52738E9F-5D28-B4DE-7097-5DB3A210F45B}"/>
              </a:ext>
            </a:extLst>
          </p:cNvPr>
          <p:cNvPicPr>
            <a:picLocks noChangeAspect="1"/>
          </p:cNvPicPr>
          <p:nvPr/>
        </p:nvPicPr>
        <p:blipFill>
          <a:blip r:embed="rId4"/>
          <a:stretch>
            <a:fillRect/>
          </a:stretch>
        </p:blipFill>
        <p:spPr>
          <a:xfrm>
            <a:off x="3508962" y="4861344"/>
            <a:ext cx="1693334" cy="476293"/>
          </a:xfrm>
          <a:prstGeom prst="rect">
            <a:avLst/>
          </a:prstGeom>
        </p:spPr>
      </p:pic>
    </p:spTree>
    <p:extLst>
      <p:ext uri="{BB962C8B-B14F-4D97-AF65-F5344CB8AC3E}">
        <p14:creationId xmlns:p14="http://schemas.microsoft.com/office/powerpoint/2010/main" val="555114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GB">
                <a:latin typeface="Calibri Light"/>
                <a:cs typeface="Calibri Light"/>
              </a:rPr>
              <a:t>Font size</a:t>
            </a:r>
            <a:endParaRPr lang="en-US">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Parse the metadata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Increase the font of the text in the entire document if the text is too small for readability for a user with dyslexia.</a:t>
            </a:r>
          </a:p>
        </p:txBody>
      </p:sp>
      <p:pic>
        <p:nvPicPr>
          <p:cNvPr id="5" name="Content Placeholder 4">
            <a:extLst>
              <a:ext uri="{FF2B5EF4-FFF2-40B4-BE49-F238E27FC236}">
                <a16:creationId xmlns:a16="http://schemas.microsoft.com/office/drawing/2014/main" id="{11C15767-9D17-4F77-F9B7-82BF5D964A3B}"/>
              </a:ext>
            </a:extLst>
          </p:cNvPr>
          <p:cNvPicPr>
            <a:picLocks noGrp="1" noChangeAspect="1"/>
          </p:cNvPicPr>
          <p:nvPr>
            <p:ph sz="half" idx="1"/>
          </p:nvPr>
        </p:nvPicPr>
        <p:blipFill>
          <a:blip r:embed="rId3"/>
          <a:stretch>
            <a:fillRect/>
          </a:stretch>
        </p:blipFill>
        <p:spPr>
          <a:xfrm>
            <a:off x="1709779" y="2013825"/>
            <a:ext cx="3438442" cy="3974937"/>
          </a:xfrm>
          <a:prstGeom prst="rect">
            <a:avLst/>
          </a:prstGeom>
        </p:spPr>
      </p:pic>
    </p:spTree>
    <p:extLst>
      <p:ext uri="{BB962C8B-B14F-4D97-AF65-F5344CB8AC3E}">
        <p14:creationId xmlns:p14="http://schemas.microsoft.com/office/powerpoint/2010/main" val="3987918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GB">
                <a:latin typeface="Calibri Light"/>
                <a:cs typeface="Calibri Light"/>
              </a:rPr>
              <a:t>Headings</a:t>
            </a:r>
            <a:endParaRPr lang="en-US">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Parse the metadata.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Explore </a:t>
            </a:r>
            <a:r>
              <a:rPr kumimoji="0" lang="en-GB" sz="2800" b="1" i="0" u="sng" strike="noStrike" kern="1200" cap="none" spc="0" normalizeH="0" baseline="0" noProof="0">
                <a:ln>
                  <a:noFill/>
                </a:ln>
                <a:solidFill>
                  <a:prstClr val="black"/>
                </a:solidFill>
                <a:effectLst/>
                <a:uLnTx/>
                <a:uFillTx/>
                <a:latin typeface="Calibri" panose="020F0502020204030204"/>
                <a:ea typeface="Calibri"/>
                <a:cs typeface="Calibri"/>
              </a:rPr>
              <a:t>ML Techniques</a:t>
            </a: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 to Identify where headings should be added in the Document and what the heading should say.</a:t>
            </a:r>
          </a:p>
        </p:txBody>
      </p:sp>
      <p:pic>
        <p:nvPicPr>
          <p:cNvPr id="8" name="Content Placeholder 7" descr="A close-up of a web page&#10;&#10;Description automatically generated">
            <a:extLst>
              <a:ext uri="{FF2B5EF4-FFF2-40B4-BE49-F238E27FC236}">
                <a16:creationId xmlns:a16="http://schemas.microsoft.com/office/drawing/2014/main" id="{D7980D16-51EA-F186-BB24-6B630F26E2C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182318"/>
            <a:ext cx="5181600" cy="3637952"/>
          </a:xfrm>
        </p:spPr>
      </p:pic>
    </p:spTree>
    <p:extLst>
      <p:ext uri="{BB962C8B-B14F-4D97-AF65-F5344CB8AC3E}">
        <p14:creationId xmlns:p14="http://schemas.microsoft.com/office/powerpoint/2010/main" val="3813036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GB">
                <a:latin typeface="Calibri Light"/>
                <a:cs typeface="Calibri Light"/>
              </a:rPr>
              <a:t>Paragraph</a:t>
            </a:r>
            <a:endParaRPr lang="en-US">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Parse the metadata.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Explore </a:t>
            </a:r>
            <a:r>
              <a:rPr kumimoji="0" lang="en-GB" sz="2800" b="1" i="0" u="sng" strike="noStrike" kern="1200" cap="none" spc="0" normalizeH="0" baseline="0" noProof="0">
                <a:ln>
                  <a:noFill/>
                </a:ln>
                <a:solidFill>
                  <a:prstClr val="black"/>
                </a:solidFill>
                <a:effectLst/>
                <a:uLnTx/>
                <a:uFillTx/>
                <a:latin typeface="Calibri" panose="020F0502020204030204"/>
                <a:ea typeface="Calibri"/>
                <a:cs typeface="Calibri"/>
              </a:rPr>
              <a:t>ML Techniques</a:t>
            </a: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 to chunk the content in the documents into paragraphs if the document has long or no paragraphs.</a:t>
            </a:r>
          </a:p>
        </p:txBody>
      </p:sp>
      <p:pic>
        <p:nvPicPr>
          <p:cNvPr id="7" name="Content Placeholder 6" descr="A close-up of a paper&#10;&#10;Description automatically generated">
            <a:extLst>
              <a:ext uri="{FF2B5EF4-FFF2-40B4-BE49-F238E27FC236}">
                <a16:creationId xmlns:a16="http://schemas.microsoft.com/office/drawing/2014/main" id="{A2F246B8-F8EF-C73E-EF63-3FE1C0A4289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438589"/>
            <a:ext cx="5181600" cy="3125409"/>
          </a:xfrm>
        </p:spPr>
      </p:pic>
    </p:spTree>
    <p:extLst>
      <p:ext uri="{BB962C8B-B14F-4D97-AF65-F5344CB8AC3E}">
        <p14:creationId xmlns:p14="http://schemas.microsoft.com/office/powerpoint/2010/main" val="695907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GB">
                <a:latin typeface="Calibri Light"/>
                <a:cs typeface="Calibri Light"/>
              </a:rPr>
              <a:t>Colour - Contrast</a:t>
            </a:r>
            <a:endParaRPr lang="en-US">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Parse the metadata.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Subtract the colour-coded values of the font and background and make sure the contrast is high. </a:t>
            </a:r>
          </a:p>
        </p:txBody>
      </p:sp>
      <p:pic>
        <p:nvPicPr>
          <p:cNvPr id="8" name="Content Placeholder 7" descr="A four color squares with text&#10;&#10;Description automatically generated with medium confidence">
            <a:extLst>
              <a:ext uri="{FF2B5EF4-FFF2-40B4-BE49-F238E27FC236}">
                <a16:creationId xmlns:a16="http://schemas.microsoft.com/office/drawing/2014/main" id="{F40DB2E5-DECD-7A50-CF86-3988DEA8B29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238105" y="4708575"/>
            <a:ext cx="2109599" cy="1447917"/>
          </a:xfrm>
        </p:spPr>
      </p:pic>
      <p:pic>
        <p:nvPicPr>
          <p:cNvPr id="1026" name="Picture 2" descr="image">
            <a:extLst>
              <a:ext uri="{FF2B5EF4-FFF2-40B4-BE49-F238E27FC236}">
                <a16:creationId xmlns:a16="http://schemas.microsoft.com/office/drawing/2014/main" id="{43CC62B8-FFFA-D20E-C212-9BC9347FD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400" y="2044313"/>
            <a:ext cx="5118869" cy="3240725"/>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26B5D706-221D-A72F-9DCE-433B35D2C153}"/>
              </a:ext>
            </a:extLst>
          </p:cNvPr>
          <p:cNvSpPr>
            <a:spLocks noGrp="1"/>
          </p:cNvSpPr>
          <p:nvPr>
            <p:ph type="ftr" sz="quarter" idx="11"/>
          </p:nvPr>
        </p:nvSpPr>
        <p:spPr>
          <a:xfrm>
            <a:off x="865953" y="5875772"/>
            <a:ext cx="4114800" cy="365125"/>
          </a:xfrm>
        </p:spPr>
        <p:txBody>
          <a:bodyPr/>
          <a:lstStyle/>
          <a:p>
            <a:r>
              <a:rPr lang="en-US" err="1"/>
              <a:t>Rello</a:t>
            </a:r>
            <a:r>
              <a:rPr lang="en-US"/>
              <a:t>, L., &amp; Bigham, J. P. (2017). Good Background Colors for Readers. Proceedings of the 19th International ACM SIGACCESS Conference on Computers and Accessibility - ASSETS ’17. https://doi.org/10.1145/3132525.3132546</a:t>
            </a:r>
            <a:endParaRPr lang="en-GB"/>
          </a:p>
        </p:txBody>
      </p:sp>
    </p:spTree>
    <p:extLst>
      <p:ext uri="{BB962C8B-B14F-4D97-AF65-F5344CB8AC3E}">
        <p14:creationId xmlns:p14="http://schemas.microsoft.com/office/powerpoint/2010/main" val="188477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GB">
                <a:latin typeface="Calibri Light"/>
                <a:cs typeface="Calibri Light"/>
              </a:rPr>
              <a:t>Colour - Dyslexia</a:t>
            </a:r>
            <a:endParaRPr lang="en-US">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Parse the metadata.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Subtract the colour-coded values of the font and background and make sure the contrast is high. </a:t>
            </a:r>
          </a:p>
        </p:txBody>
      </p:sp>
      <p:pic>
        <p:nvPicPr>
          <p:cNvPr id="3" name="Content Placeholder 2" descr="OIAGLH 24pcs College Colored Overlay Highlight Dyslexia Guided Aid Reduce  Visual Stress Tracking Rulers Teacher Supplies Durable School - Newegg.com">
            <a:extLst>
              <a:ext uri="{FF2B5EF4-FFF2-40B4-BE49-F238E27FC236}">
                <a16:creationId xmlns:a16="http://schemas.microsoft.com/office/drawing/2014/main" id="{3682E420-04E6-B45A-CB75-CF853AFA3633}"/>
              </a:ext>
            </a:extLst>
          </p:cNvPr>
          <p:cNvPicPr>
            <a:picLocks noGrp="1" noChangeAspect="1"/>
          </p:cNvPicPr>
          <p:nvPr>
            <p:ph sz="half" idx="1"/>
          </p:nvPr>
        </p:nvPicPr>
        <p:blipFill>
          <a:blip r:embed="rId3"/>
          <a:stretch>
            <a:fillRect/>
          </a:stretch>
        </p:blipFill>
        <p:spPr>
          <a:xfrm>
            <a:off x="919296" y="2167731"/>
            <a:ext cx="3506139" cy="3516871"/>
          </a:xfrm>
        </p:spPr>
      </p:pic>
    </p:spTree>
    <p:extLst>
      <p:ext uri="{BB962C8B-B14F-4D97-AF65-F5344CB8AC3E}">
        <p14:creationId xmlns:p14="http://schemas.microsoft.com/office/powerpoint/2010/main" val="4191596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GB">
                <a:cs typeface="Calibri Light"/>
              </a:rPr>
              <a:t>Layout Alignment</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Parse the metadata.</a:t>
            </a:r>
            <a:endParaRPr lang="en-GB" sz="2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a:defRPr/>
            </a:pPr>
            <a:r>
              <a:rPr lang="en-IN">
                <a:solidFill>
                  <a:prstClr val="black"/>
                </a:solidFill>
                <a:ea typeface="+mn-lt"/>
                <a:cs typeface="+mn-lt"/>
              </a:rPr>
              <a:t>Change justification to left unless otherwise justified in the user's profile.</a:t>
            </a:r>
            <a:endParaRPr lang="en-GB" b="0" i="0" u="none" strike="noStrike" kern="1200" cap="none" spc="0" normalizeH="0" baseline="0" noProof="0">
              <a:ln>
                <a:noFill/>
              </a:ln>
              <a:solidFill>
                <a:prstClr val="black"/>
              </a:solidFill>
              <a:effectLst/>
              <a:uLnTx/>
              <a:uFillTx/>
              <a:ea typeface="+mn-lt"/>
              <a:cs typeface="+mn-lt"/>
            </a:endParaRPr>
          </a:p>
        </p:txBody>
      </p:sp>
      <p:pic>
        <p:nvPicPr>
          <p:cNvPr id="7" name="Content Placeholder 6" descr="Right justified alignment - ZD Blog - Zillion Designs">
            <a:extLst>
              <a:ext uri="{FF2B5EF4-FFF2-40B4-BE49-F238E27FC236}">
                <a16:creationId xmlns:a16="http://schemas.microsoft.com/office/drawing/2014/main" id="{D91D8A51-17FB-E185-EE50-21A7E6F490D7}"/>
              </a:ext>
            </a:extLst>
          </p:cNvPr>
          <p:cNvPicPr>
            <a:picLocks noGrp="1" noChangeAspect="1"/>
          </p:cNvPicPr>
          <p:nvPr>
            <p:ph sz="half" idx="1"/>
          </p:nvPr>
        </p:nvPicPr>
        <p:blipFill>
          <a:blip r:embed="rId3"/>
          <a:stretch>
            <a:fillRect/>
          </a:stretch>
        </p:blipFill>
        <p:spPr>
          <a:xfrm>
            <a:off x="1114023" y="2123796"/>
            <a:ext cx="4254321" cy="3926714"/>
          </a:xfrm>
        </p:spPr>
      </p:pic>
    </p:spTree>
    <p:extLst>
      <p:ext uri="{BB962C8B-B14F-4D97-AF65-F5344CB8AC3E}">
        <p14:creationId xmlns:p14="http://schemas.microsoft.com/office/powerpoint/2010/main" val="4075482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fontScale="90000"/>
          </a:bodyPr>
          <a:lstStyle/>
          <a:p>
            <a:r>
              <a:rPr lang="en-GB">
                <a:ea typeface="+mj-lt"/>
                <a:cs typeface="+mj-lt"/>
              </a:rPr>
              <a:t>Layout – Sentence chunking and Sentence splitting</a:t>
            </a:r>
            <a:endParaRPr lang="en-US"/>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a:defRPr/>
            </a:pPr>
            <a:r>
              <a:rPr lang="en-GB">
                <a:solidFill>
                  <a:prstClr val="black"/>
                </a:solidFill>
                <a:ea typeface="+mn-lt"/>
                <a:cs typeface="+mn-lt"/>
              </a:rPr>
              <a:t>Parse the metadata</a:t>
            </a:r>
          </a:p>
          <a:p>
            <a:pPr>
              <a:defRPr/>
            </a:pPr>
            <a:r>
              <a:rPr lang="en-GB">
                <a:solidFill>
                  <a:prstClr val="black"/>
                </a:solidFill>
                <a:ea typeface="+mn-lt"/>
                <a:cs typeface="+mn-lt"/>
              </a:rPr>
              <a:t>Use ML techniques to Shorten </a:t>
            </a:r>
            <a:r>
              <a:rPr kumimoji="0" lang="en-GB" sz="2800" b="0" i="0" u="none" strike="noStrike" kern="1200" cap="none" spc="0" normalizeH="0" baseline="0" noProof="0">
                <a:ln>
                  <a:noFill/>
                </a:ln>
                <a:solidFill>
                  <a:prstClr val="black"/>
                </a:solidFill>
                <a:effectLst/>
                <a:uLnTx/>
                <a:uFillTx/>
                <a:ea typeface="+mn-lt"/>
                <a:cs typeface="+mn-lt"/>
              </a:rPr>
              <a:t>and </a:t>
            </a:r>
            <a:r>
              <a:rPr lang="en-GB">
                <a:solidFill>
                  <a:prstClr val="black"/>
                </a:solidFill>
                <a:ea typeface="+mn-lt"/>
                <a:cs typeface="+mn-lt"/>
              </a:rPr>
              <a:t>divide </a:t>
            </a:r>
            <a:r>
              <a:rPr kumimoji="0" lang="en-GB" sz="2800" b="0" i="0" u="none" strike="noStrike" kern="1200" cap="none" spc="0" normalizeH="0" baseline="0" noProof="0">
                <a:ln>
                  <a:noFill/>
                </a:ln>
                <a:solidFill>
                  <a:prstClr val="black"/>
                </a:solidFill>
                <a:effectLst/>
                <a:uLnTx/>
                <a:uFillTx/>
                <a:ea typeface="+mn-lt"/>
                <a:cs typeface="+mn-lt"/>
              </a:rPr>
              <a:t>the </a:t>
            </a:r>
            <a:r>
              <a:rPr lang="en-GB">
                <a:solidFill>
                  <a:prstClr val="black"/>
                </a:solidFill>
                <a:ea typeface="+mn-lt"/>
                <a:cs typeface="+mn-lt"/>
              </a:rPr>
              <a:t>sentences</a:t>
            </a:r>
            <a:endParaRPr lang="en-GB">
              <a:solidFill>
                <a:prstClr val="black"/>
              </a:solidFill>
            </a:endParaRPr>
          </a:p>
          <a:p>
            <a:pPr>
              <a:defRPr/>
            </a:pPr>
            <a:r>
              <a:rPr lang="en-GB">
                <a:solidFill>
                  <a:prstClr val="black"/>
                </a:solidFill>
                <a:ea typeface="+mn-lt"/>
                <a:cs typeface="+mn-lt"/>
              </a:rPr>
              <a:t>Look at NLP techniques</a:t>
            </a:r>
            <a:endParaRPr lang="en-GB">
              <a:solidFill>
                <a:prstClr val="black"/>
              </a:solidFill>
            </a:endParaRPr>
          </a:p>
        </p:txBody>
      </p:sp>
      <p:pic>
        <p:nvPicPr>
          <p:cNvPr id="4" name="Picture 3" descr="A diagram of a diagram&#10;&#10;Description automatically generated">
            <a:extLst>
              <a:ext uri="{FF2B5EF4-FFF2-40B4-BE49-F238E27FC236}">
                <a16:creationId xmlns:a16="http://schemas.microsoft.com/office/drawing/2014/main" id="{EA94220E-0B2A-4271-2595-FF9178752FAF}"/>
              </a:ext>
            </a:extLst>
          </p:cNvPr>
          <p:cNvPicPr>
            <a:picLocks noChangeAspect="1"/>
          </p:cNvPicPr>
          <p:nvPr/>
        </p:nvPicPr>
        <p:blipFill>
          <a:blip r:embed="rId3"/>
          <a:stretch>
            <a:fillRect/>
          </a:stretch>
        </p:blipFill>
        <p:spPr>
          <a:xfrm>
            <a:off x="839142" y="2744522"/>
            <a:ext cx="5207937" cy="1378363"/>
          </a:xfrm>
          <a:prstGeom prst="rect">
            <a:avLst/>
          </a:prstGeom>
        </p:spPr>
      </p:pic>
    </p:spTree>
    <p:extLst>
      <p:ext uri="{BB962C8B-B14F-4D97-AF65-F5344CB8AC3E}">
        <p14:creationId xmlns:p14="http://schemas.microsoft.com/office/powerpoint/2010/main" val="2063078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ssorted metal pieces">
            <a:extLst>
              <a:ext uri="{FF2B5EF4-FFF2-40B4-BE49-F238E27FC236}">
                <a16:creationId xmlns:a16="http://schemas.microsoft.com/office/drawing/2014/main" id="{AB9389DC-6E3C-51F4-A3C5-83488A735FD1}"/>
              </a:ext>
            </a:extLst>
          </p:cNvPr>
          <p:cNvPicPr>
            <a:picLocks noChangeAspect="1"/>
          </p:cNvPicPr>
          <p:nvPr/>
        </p:nvPicPr>
        <p:blipFill rotWithShape="1">
          <a:blip r:embed="rId3"/>
          <a:srcRect l="6497" t="9090" r="16921" b="8"/>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A978E-56D7-70BF-160D-A0E9B89BEAC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Feature Selection Considerations</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2138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GB">
                <a:cs typeface="Calibri Light"/>
              </a:rPr>
              <a:t>Layout - Table of Contents</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a:defRPr/>
            </a:pPr>
            <a:r>
              <a:rPr lang="en-IN">
                <a:solidFill>
                  <a:prstClr val="black"/>
                </a:solidFill>
                <a:ea typeface="+mn-lt"/>
                <a:cs typeface="+mn-lt"/>
              </a:rPr>
              <a:t>If no TOC and the document is longer than 10 Pages recommend, they add a TOC</a:t>
            </a:r>
            <a:endParaRPr lang="en-IN" b="0" i="0" u="none" strike="noStrike" kern="1200" cap="none" spc="0" normalizeH="0" baseline="0" noProof="0">
              <a:ln>
                <a:noFill/>
              </a:ln>
              <a:solidFill>
                <a:prstClr val="black"/>
              </a:solidFill>
              <a:effectLst/>
              <a:uLnTx/>
              <a:uFillTx/>
              <a:ea typeface="+mn-lt"/>
              <a:cs typeface="+mn-lt"/>
            </a:endParaRPr>
          </a:p>
        </p:txBody>
      </p:sp>
      <p:pic>
        <p:nvPicPr>
          <p:cNvPr id="5" name="Content Placeholder 4" descr="Table of Contents vs. Index: What's the Difference? | 48 Hour Books">
            <a:extLst>
              <a:ext uri="{FF2B5EF4-FFF2-40B4-BE49-F238E27FC236}">
                <a16:creationId xmlns:a16="http://schemas.microsoft.com/office/drawing/2014/main" id="{DC8CEB0C-386C-4ECD-522A-ABD138CC3186}"/>
              </a:ext>
            </a:extLst>
          </p:cNvPr>
          <p:cNvPicPr>
            <a:picLocks noGrp="1" noChangeAspect="1"/>
          </p:cNvPicPr>
          <p:nvPr>
            <p:ph sz="half" idx="1"/>
          </p:nvPr>
        </p:nvPicPr>
        <p:blipFill>
          <a:blip r:embed="rId3"/>
          <a:stretch>
            <a:fillRect/>
          </a:stretch>
        </p:blipFill>
        <p:spPr>
          <a:xfrm>
            <a:off x="1393400" y="2226088"/>
            <a:ext cx="3158946" cy="3765058"/>
          </a:xfrm>
        </p:spPr>
      </p:pic>
    </p:spTree>
    <p:extLst>
      <p:ext uri="{BB962C8B-B14F-4D97-AF65-F5344CB8AC3E}">
        <p14:creationId xmlns:p14="http://schemas.microsoft.com/office/powerpoint/2010/main" val="2790615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GB">
                <a:cs typeface="Calibri Light"/>
              </a:rPr>
              <a:t>Bad Words</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a:defRPr/>
            </a:pPr>
            <a:r>
              <a:rPr lang="en-GB">
                <a:solidFill>
                  <a:prstClr val="black"/>
                </a:solidFill>
                <a:latin typeface="Calibri" panose="020F0502020204030204"/>
                <a:ea typeface="Calibri"/>
                <a:cs typeface="Calibri"/>
              </a:rPr>
              <a:t>Replace the Bad words with a better alternative while conveying the same message.</a:t>
            </a:r>
          </a:p>
          <a:p>
            <a:pPr>
              <a:defRPr/>
            </a:pPr>
            <a:r>
              <a:rPr lang="en-GB">
                <a:solidFill>
                  <a:prstClr val="black"/>
                </a:solidFill>
                <a:latin typeface="Calibri" panose="020F0502020204030204"/>
                <a:ea typeface="Calibri"/>
                <a:cs typeface="Calibri"/>
              </a:rPr>
              <a:t>NLP will be used to replace the bad words.</a:t>
            </a:r>
          </a:p>
          <a:p>
            <a:pPr>
              <a:defRPr/>
            </a:pPr>
            <a:endPar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He is a </a:t>
            </a:r>
            <a:r>
              <a:rPr lang="en-GB" strike="sngStrike">
                <a:solidFill>
                  <a:prstClr val="black"/>
                </a:solidFill>
                <a:latin typeface="Calibri" panose="020F0502020204030204"/>
                <a:ea typeface="Calibri"/>
                <a:cs typeface="Calibri"/>
              </a:rPr>
              <a:t>dick</a:t>
            </a:r>
            <a:r>
              <a:rPr lang="en-GB">
                <a:solidFill>
                  <a:prstClr val="black"/>
                </a:solidFill>
                <a:latin typeface="Calibri" panose="020F0502020204030204"/>
                <a:ea typeface="Calibri"/>
                <a:cs typeface="Calibri"/>
              </a:rPr>
              <a:t>.</a:t>
            </a:r>
          </a:p>
          <a:p>
            <a:pPr>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He is an Idiot.</a:t>
            </a:r>
          </a:p>
        </p:txBody>
      </p:sp>
      <p:pic>
        <p:nvPicPr>
          <p:cNvPr id="8" name="Content Placeholder 7" descr="A person with her hands on her cheeks&#10;&#10;Description automatically generated">
            <a:extLst>
              <a:ext uri="{FF2B5EF4-FFF2-40B4-BE49-F238E27FC236}">
                <a16:creationId xmlns:a16="http://schemas.microsoft.com/office/drawing/2014/main" id="{04CEE0C5-0EC2-9824-4DF7-D07D49A64525}"/>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543969"/>
            <a:ext cx="5181600" cy="2914650"/>
          </a:xfrm>
        </p:spPr>
      </p:pic>
    </p:spTree>
    <p:extLst>
      <p:ext uri="{BB962C8B-B14F-4D97-AF65-F5344CB8AC3E}">
        <p14:creationId xmlns:p14="http://schemas.microsoft.com/office/powerpoint/2010/main" val="3790713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US">
                <a:cs typeface="Calibri Light"/>
              </a:rPr>
              <a:t>Expand Abbreviations and simplify Jargons</a:t>
            </a:r>
            <a:endParaRPr lang="en-GB">
              <a:cs typeface="Calibri Light"/>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a:defRPr/>
            </a:pP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Use </a:t>
            </a:r>
            <a:r>
              <a:rPr kumimoji="0" lang="en-US" sz="2800" b="1" i="0" u="sng" strike="noStrike" kern="1200" cap="none" spc="0" normalizeH="0" baseline="0" noProof="0">
                <a:ln>
                  <a:noFill/>
                </a:ln>
                <a:solidFill>
                  <a:prstClr val="black"/>
                </a:solidFill>
                <a:effectLst/>
                <a:uLnTx/>
                <a:uFillTx/>
                <a:latin typeface="Calibri" panose="020F0502020204030204"/>
                <a:ea typeface="Calibri"/>
                <a:cs typeface="Calibri"/>
              </a:rPr>
              <a:t>ML techniques </a:t>
            </a: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to expand and abbreviate in the entire document.</a:t>
            </a:r>
          </a:p>
          <a:p>
            <a:pPr>
              <a:defRPr/>
            </a:pP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Sentences with a lot of technical jargon will be simplified using </a:t>
            </a:r>
            <a:r>
              <a:rPr kumimoji="0" lang="en-US" sz="2800" b="1" i="0" u="sng" strike="noStrike" kern="1200" cap="none" spc="0" normalizeH="0" baseline="0" noProof="0">
                <a:ln>
                  <a:noFill/>
                </a:ln>
                <a:solidFill>
                  <a:prstClr val="black"/>
                </a:solidFill>
                <a:effectLst/>
                <a:uLnTx/>
                <a:uFillTx/>
                <a:latin typeface="Calibri" panose="020F0502020204030204"/>
                <a:ea typeface="Calibri"/>
                <a:cs typeface="Calibri"/>
              </a:rPr>
              <a:t>ML Techniques</a:t>
            </a: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 Sentences will be regenerated in simple language. </a:t>
            </a:r>
          </a:p>
          <a:p>
            <a:pPr>
              <a:defRPr/>
            </a:pPr>
            <a:endPar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7" name="Content Placeholder 6" descr="A list of words on a white background&#10;&#10;Description automatically generated">
            <a:extLst>
              <a:ext uri="{FF2B5EF4-FFF2-40B4-BE49-F238E27FC236}">
                <a16:creationId xmlns:a16="http://schemas.microsoft.com/office/drawing/2014/main" id="{4C068ECC-C38A-1638-AD5F-6000B53D5755}"/>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87062" y="1888839"/>
            <a:ext cx="2641176" cy="4351338"/>
          </a:xfrm>
        </p:spPr>
      </p:pic>
      <p:pic>
        <p:nvPicPr>
          <p:cNvPr id="12" name="Picture 11" descr="A close-up of words&#10;&#10;Description automatically generated">
            <a:extLst>
              <a:ext uri="{FF2B5EF4-FFF2-40B4-BE49-F238E27FC236}">
                <a16:creationId xmlns:a16="http://schemas.microsoft.com/office/drawing/2014/main" id="{5FEFFDCC-8B00-EE56-8D48-2081E7348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8408" y="2568222"/>
            <a:ext cx="2641177" cy="1947868"/>
          </a:xfrm>
          <a:prstGeom prst="rect">
            <a:avLst/>
          </a:prstGeom>
        </p:spPr>
      </p:pic>
    </p:spTree>
    <p:extLst>
      <p:ext uri="{BB962C8B-B14F-4D97-AF65-F5344CB8AC3E}">
        <p14:creationId xmlns:p14="http://schemas.microsoft.com/office/powerpoint/2010/main" val="412561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mj-lt"/>
                <a:cs typeface="+mj-lt"/>
              </a:rPr>
              <a:t>Glossary Auto-generation</a:t>
            </a:r>
            <a:endParaRPr lang="en-GB">
              <a:ea typeface="+mj-lt"/>
              <a:cs typeface="+mj-lt"/>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a:defRPr/>
            </a:pPr>
            <a:r>
              <a:rPr lang="en-US">
                <a:solidFill>
                  <a:prstClr val="black"/>
                </a:solidFill>
                <a:ea typeface="+mn-lt"/>
                <a:cs typeface="+mn-lt"/>
              </a:rPr>
              <a:t>sentences that cannot Use ML Techniques to identify the jargon in the t be simplified and generate a Glossary for the word.</a:t>
            </a:r>
            <a:endParaRPr lang="en-IN" b="0" i="0" u="none" strike="noStrike" kern="1200" cap="none" spc="0" normalizeH="0" baseline="0" noProof="0">
              <a:ln>
                <a:noFill/>
              </a:ln>
              <a:solidFill>
                <a:prstClr val="black"/>
              </a:solidFill>
              <a:effectLst/>
              <a:uLnTx/>
              <a:uFillTx/>
              <a:ea typeface="+mn-lt"/>
              <a:cs typeface="+mn-lt"/>
            </a:endParaRPr>
          </a:p>
        </p:txBody>
      </p:sp>
      <p:pic>
        <p:nvPicPr>
          <p:cNvPr id="8" name="Content Placeholder 7" descr="A screenshot of a paper&#10;&#10;Description automatically generated">
            <a:extLst>
              <a:ext uri="{FF2B5EF4-FFF2-40B4-BE49-F238E27FC236}">
                <a16:creationId xmlns:a16="http://schemas.microsoft.com/office/drawing/2014/main" id="{94709616-03B1-16B6-D4F8-4F42791ADBCF}"/>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397790"/>
            <a:ext cx="5181600" cy="3207008"/>
          </a:xfrm>
        </p:spPr>
      </p:pic>
    </p:spTree>
    <p:extLst>
      <p:ext uri="{BB962C8B-B14F-4D97-AF65-F5344CB8AC3E}">
        <p14:creationId xmlns:p14="http://schemas.microsoft.com/office/powerpoint/2010/main" val="191426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mj-lt"/>
                <a:cs typeface="+mj-lt"/>
              </a:rPr>
              <a:t>Dyslexia ruler with customisations</a:t>
            </a:r>
            <a:endParaRPr lang="en-GB">
              <a:ea typeface="+mj-lt"/>
              <a:cs typeface="+mj-lt"/>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a:defRPr/>
            </a:pPr>
            <a:r>
              <a:rPr lang="en-IN">
                <a:solidFill>
                  <a:prstClr val="black"/>
                </a:solidFill>
                <a:ea typeface="+mn-lt"/>
                <a:cs typeface="+mn-lt"/>
              </a:rPr>
              <a:t>Customization panel to alter the properties of the ruler. CSS and JavaScript will be used to solve this issue.</a:t>
            </a:r>
            <a:endParaRPr lang="en-IN" b="0" i="0" u="none" strike="noStrike" kern="1200" cap="none" spc="0" normalizeH="0" baseline="0" noProof="0">
              <a:ln>
                <a:noFill/>
              </a:ln>
              <a:solidFill>
                <a:prstClr val="black"/>
              </a:solidFill>
              <a:effectLst/>
              <a:uLnTx/>
              <a:uFillTx/>
              <a:ea typeface="+mn-lt"/>
              <a:cs typeface="+mn-lt"/>
            </a:endParaRPr>
          </a:p>
        </p:txBody>
      </p:sp>
      <p:pic>
        <p:nvPicPr>
          <p:cNvPr id="7" name="Content Placeholder 6" descr="Chrome Reader Mode- A Good Extension for Students with Dyslexia - Educators  Technology">
            <a:extLst>
              <a:ext uri="{FF2B5EF4-FFF2-40B4-BE49-F238E27FC236}">
                <a16:creationId xmlns:a16="http://schemas.microsoft.com/office/drawing/2014/main" id="{DCEFB877-CE7E-A8BD-3DA3-0725A7BB86E6}"/>
              </a:ext>
            </a:extLst>
          </p:cNvPr>
          <p:cNvPicPr>
            <a:picLocks noGrp="1" noChangeAspect="1"/>
          </p:cNvPicPr>
          <p:nvPr>
            <p:ph sz="half" idx="1"/>
          </p:nvPr>
        </p:nvPicPr>
        <p:blipFill>
          <a:blip r:embed="rId3"/>
          <a:stretch>
            <a:fillRect/>
          </a:stretch>
        </p:blipFill>
        <p:spPr>
          <a:xfrm>
            <a:off x="526961" y="2171605"/>
            <a:ext cx="5567966" cy="3841826"/>
          </a:xfrm>
        </p:spPr>
      </p:pic>
    </p:spTree>
    <p:extLst>
      <p:ext uri="{BB962C8B-B14F-4D97-AF65-F5344CB8AC3E}">
        <p14:creationId xmlns:p14="http://schemas.microsoft.com/office/powerpoint/2010/main" val="220012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mj-lt"/>
                <a:cs typeface="+mj-lt"/>
              </a:rPr>
              <a:t>Text to speech</a:t>
            </a:r>
            <a:endParaRPr lang="en-US"/>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a:defRPr/>
            </a:pPr>
            <a:r>
              <a:rPr lang="en-IN">
                <a:solidFill>
                  <a:prstClr val="black"/>
                </a:solidFill>
                <a:ea typeface="+mn-lt"/>
                <a:cs typeface="+mn-lt"/>
              </a:rPr>
              <a:t>Using Web Speech API in JavaScript as a solution</a:t>
            </a:r>
            <a:endParaRPr lang="en-IN">
              <a:solidFill>
                <a:prstClr val="black"/>
              </a:solidFill>
              <a:ea typeface="Calibri"/>
              <a:cs typeface="Calibri"/>
            </a:endParaRPr>
          </a:p>
        </p:txBody>
      </p:sp>
      <p:pic>
        <p:nvPicPr>
          <p:cNvPr id="8" name="Picture 7" descr="A screen shot of a computer&#10;&#10;Description automatically generated">
            <a:extLst>
              <a:ext uri="{FF2B5EF4-FFF2-40B4-BE49-F238E27FC236}">
                <a16:creationId xmlns:a16="http://schemas.microsoft.com/office/drawing/2014/main" id="{5FEBE6B0-7640-A6C2-89DA-8BFF5925FEE3}"/>
              </a:ext>
            </a:extLst>
          </p:cNvPr>
          <p:cNvPicPr>
            <a:picLocks noChangeAspect="1"/>
          </p:cNvPicPr>
          <p:nvPr/>
        </p:nvPicPr>
        <p:blipFill>
          <a:blip r:embed="rId3"/>
          <a:stretch>
            <a:fillRect/>
          </a:stretch>
        </p:blipFill>
        <p:spPr>
          <a:xfrm>
            <a:off x="839142" y="2183773"/>
            <a:ext cx="5245568" cy="1681417"/>
          </a:xfrm>
          <a:prstGeom prst="rect">
            <a:avLst/>
          </a:prstGeom>
        </p:spPr>
      </p:pic>
    </p:spTree>
    <p:extLst>
      <p:ext uri="{BB962C8B-B14F-4D97-AF65-F5344CB8AC3E}">
        <p14:creationId xmlns:p14="http://schemas.microsoft.com/office/powerpoint/2010/main" val="3837021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mj-lt"/>
                <a:cs typeface="+mj-lt"/>
              </a:rPr>
              <a:t>Screen Reader</a:t>
            </a:r>
            <a:endParaRPr lang="en-US"/>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Technical Solution</a:t>
            </a:r>
          </a:p>
          <a:p>
            <a:pPr>
              <a:defRPr/>
            </a:pPr>
            <a:r>
              <a:rPr lang="en-IN">
                <a:solidFill>
                  <a:prstClr val="black"/>
                </a:solidFill>
                <a:ea typeface="+mn-lt"/>
                <a:cs typeface="+mn-lt"/>
              </a:rPr>
              <a:t>Using CSS and JavaScript this issue can be resolved.</a:t>
            </a:r>
            <a:endParaRPr lang="en-IN">
              <a:solidFill>
                <a:prstClr val="black"/>
              </a:solidFill>
              <a:ea typeface="Calibri"/>
              <a:cs typeface="Calibri"/>
            </a:endParaRPr>
          </a:p>
        </p:txBody>
      </p:sp>
      <p:pic>
        <p:nvPicPr>
          <p:cNvPr id="4" name="Picture 3" descr="A computer screen with a computer screen&#10;&#10;Description automatically generated">
            <a:extLst>
              <a:ext uri="{FF2B5EF4-FFF2-40B4-BE49-F238E27FC236}">
                <a16:creationId xmlns:a16="http://schemas.microsoft.com/office/drawing/2014/main" id="{7EBA54BC-C728-BE77-2096-D04840A79FE2}"/>
              </a:ext>
            </a:extLst>
          </p:cNvPr>
          <p:cNvPicPr>
            <a:picLocks noChangeAspect="1"/>
          </p:cNvPicPr>
          <p:nvPr/>
        </p:nvPicPr>
        <p:blipFill>
          <a:blip r:embed="rId3"/>
          <a:stretch>
            <a:fillRect/>
          </a:stretch>
        </p:blipFill>
        <p:spPr>
          <a:xfrm>
            <a:off x="839141" y="2125651"/>
            <a:ext cx="5254977" cy="2757217"/>
          </a:xfrm>
          <a:prstGeom prst="rect">
            <a:avLst/>
          </a:prstGeom>
        </p:spPr>
      </p:pic>
    </p:spTree>
    <p:extLst>
      <p:ext uri="{BB962C8B-B14F-4D97-AF65-F5344CB8AC3E}">
        <p14:creationId xmlns:p14="http://schemas.microsoft.com/office/powerpoint/2010/main" val="2451749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Calibri Light"/>
                <a:cs typeface="Calibri Light"/>
              </a:rPr>
              <a:t>Feature set - Difficulty assessment</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1" name="Content Placeholder 10">
            <a:extLst>
              <a:ext uri="{FF2B5EF4-FFF2-40B4-BE49-F238E27FC236}">
                <a16:creationId xmlns:a16="http://schemas.microsoft.com/office/drawing/2014/main" id="{58626B25-B621-51F5-4CD3-092F06A44D90}"/>
              </a:ext>
            </a:extLst>
          </p:cNvPr>
          <p:cNvGraphicFramePr>
            <a:graphicFrameLocks noGrp="1"/>
          </p:cNvGraphicFramePr>
          <p:nvPr>
            <p:ph sz="half" idx="2"/>
            <p:extLst>
              <p:ext uri="{D42A27DB-BD31-4B8C-83A1-F6EECF244321}">
                <p14:modId xmlns:p14="http://schemas.microsoft.com/office/powerpoint/2010/main" val="2334599793"/>
              </p:ext>
            </p:extLst>
          </p:nvPr>
        </p:nvGraphicFramePr>
        <p:xfrm>
          <a:off x="866422" y="1825625"/>
          <a:ext cx="10365251" cy="4257671"/>
        </p:xfrm>
        <a:graphic>
          <a:graphicData uri="http://schemas.openxmlformats.org/drawingml/2006/table">
            <a:tbl>
              <a:tblPr firstRow="1" bandRow="1">
                <a:tableStyleId>{5C22544A-7EE6-4342-B048-85BDC9FD1C3A}</a:tableStyleId>
              </a:tblPr>
              <a:tblGrid>
                <a:gridCol w="5343406">
                  <a:extLst>
                    <a:ext uri="{9D8B030D-6E8A-4147-A177-3AD203B41FA5}">
                      <a16:colId xmlns:a16="http://schemas.microsoft.com/office/drawing/2014/main" val="870807085"/>
                    </a:ext>
                  </a:extLst>
                </a:gridCol>
                <a:gridCol w="2662296">
                  <a:extLst>
                    <a:ext uri="{9D8B030D-6E8A-4147-A177-3AD203B41FA5}">
                      <a16:colId xmlns:a16="http://schemas.microsoft.com/office/drawing/2014/main" val="895650948"/>
                    </a:ext>
                  </a:extLst>
                </a:gridCol>
                <a:gridCol w="2359549">
                  <a:extLst>
                    <a:ext uri="{9D8B030D-6E8A-4147-A177-3AD203B41FA5}">
                      <a16:colId xmlns:a16="http://schemas.microsoft.com/office/drawing/2014/main" val="2055448047"/>
                    </a:ext>
                  </a:extLst>
                </a:gridCol>
              </a:tblGrid>
              <a:tr h="387061">
                <a:tc>
                  <a:txBody>
                    <a:bodyPr/>
                    <a:lstStyle/>
                    <a:p>
                      <a:r>
                        <a:rPr lang="en-US"/>
                        <a:t>Feature</a:t>
                      </a:r>
                    </a:p>
                  </a:txBody>
                  <a:tcPr/>
                </a:tc>
                <a:tc>
                  <a:txBody>
                    <a:bodyPr/>
                    <a:lstStyle/>
                    <a:p>
                      <a:r>
                        <a:rPr lang="en-US"/>
                        <a:t>Difficulty</a:t>
                      </a:r>
                    </a:p>
                  </a:txBody>
                  <a:tcPr/>
                </a:tc>
                <a:tc>
                  <a:txBody>
                    <a:bodyPr/>
                    <a:lstStyle/>
                    <a:p>
                      <a:pPr lvl="0">
                        <a:buNone/>
                      </a:pPr>
                      <a:r>
                        <a:rPr lang="en-US"/>
                        <a:t>Type</a:t>
                      </a:r>
                    </a:p>
                  </a:txBody>
                  <a:tcPr/>
                </a:tc>
                <a:extLst>
                  <a:ext uri="{0D108BD9-81ED-4DB2-BD59-A6C34878D82A}">
                    <a16:rowId xmlns:a16="http://schemas.microsoft.com/office/drawing/2014/main" val="4064938393"/>
                  </a:ext>
                </a:extLst>
              </a:tr>
              <a:tr h="387061">
                <a:tc>
                  <a:txBody>
                    <a:bodyPr/>
                    <a:lstStyle/>
                    <a:p>
                      <a:pPr lvl="0">
                        <a:buNone/>
                      </a:pPr>
                      <a:r>
                        <a:rPr lang="en-US" sz="1800" b="0" i="0" u="none" strike="noStrike" noProof="0">
                          <a:latin typeface="Calibri"/>
                        </a:rPr>
                        <a:t>Upload File</a:t>
                      </a:r>
                      <a:endParaRPr lang="en-US"/>
                    </a:p>
                  </a:txBody>
                  <a:tcPr/>
                </a:tc>
                <a:tc>
                  <a:txBody>
                    <a:bodyPr/>
                    <a:lstStyle/>
                    <a:p>
                      <a:r>
                        <a:rPr lang="en-US"/>
                        <a:t>Easy</a:t>
                      </a:r>
                    </a:p>
                  </a:txBody>
                  <a:tcPr>
                    <a:solidFill>
                      <a:srgbClr val="92D050"/>
                    </a:solidFill>
                  </a:tcPr>
                </a:tc>
                <a:tc>
                  <a:txBody>
                    <a:bodyPr/>
                    <a:lstStyle/>
                    <a:p>
                      <a:pPr lvl="0">
                        <a:buNone/>
                      </a:pPr>
                      <a:r>
                        <a:rPr lang="en-US"/>
                        <a:t>Core</a:t>
                      </a:r>
                    </a:p>
                  </a:txBody>
                  <a:tcPr/>
                </a:tc>
                <a:extLst>
                  <a:ext uri="{0D108BD9-81ED-4DB2-BD59-A6C34878D82A}">
                    <a16:rowId xmlns:a16="http://schemas.microsoft.com/office/drawing/2014/main" val="2871274697"/>
                  </a:ext>
                </a:extLst>
              </a:tr>
              <a:tr h="387061">
                <a:tc>
                  <a:txBody>
                    <a:bodyPr/>
                    <a:lstStyle/>
                    <a:p>
                      <a:pPr lvl="0">
                        <a:buNone/>
                      </a:pPr>
                      <a:r>
                        <a:rPr lang="en-US" sz="1800" b="0" i="0" u="none" strike="noStrike" noProof="0">
                          <a:latin typeface="Calibri"/>
                        </a:rPr>
                        <a:t>Display File</a:t>
                      </a:r>
                      <a:endParaRPr lang="en-US"/>
                    </a:p>
                  </a:txBody>
                  <a:tcPr/>
                </a:tc>
                <a:tc>
                  <a:txBody>
                    <a:bodyPr/>
                    <a:lstStyle/>
                    <a:p>
                      <a:r>
                        <a:rPr lang="en-US"/>
                        <a:t>Medium</a:t>
                      </a:r>
                    </a:p>
                  </a:txBody>
                  <a:tcPr>
                    <a:solidFill>
                      <a:srgbClr val="FFC000"/>
                    </a:solidFill>
                  </a:tcPr>
                </a:tc>
                <a:tc>
                  <a:txBody>
                    <a:bodyPr/>
                    <a:lstStyle/>
                    <a:p>
                      <a:pPr lvl="0">
                        <a:buNone/>
                      </a:pPr>
                      <a:r>
                        <a:rPr lang="en-US"/>
                        <a:t>Core</a:t>
                      </a:r>
                    </a:p>
                  </a:txBody>
                  <a:tcPr/>
                </a:tc>
                <a:extLst>
                  <a:ext uri="{0D108BD9-81ED-4DB2-BD59-A6C34878D82A}">
                    <a16:rowId xmlns:a16="http://schemas.microsoft.com/office/drawing/2014/main" val="4230428416"/>
                  </a:ext>
                </a:extLst>
              </a:tr>
              <a:tr h="387061">
                <a:tc>
                  <a:txBody>
                    <a:bodyPr/>
                    <a:lstStyle/>
                    <a:p>
                      <a:r>
                        <a:rPr lang="en-US"/>
                        <a:t>Parse File</a:t>
                      </a:r>
                    </a:p>
                  </a:txBody>
                  <a:tcPr/>
                </a:tc>
                <a:tc>
                  <a:txBody>
                    <a:bodyPr/>
                    <a:lstStyle/>
                    <a:p>
                      <a:r>
                        <a:rPr lang="en-US"/>
                        <a:t>High</a:t>
                      </a:r>
                    </a:p>
                  </a:txBody>
                  <a:tcPr>
                    <a:solidFill>
                      <a:srgbClr val="FF0000"/>
                    </a:solidFill>
                  </a:tcPr>
                </a:tc>
                <a:tc>
                  <a:txBody>
                    <a:bodyPr/>
                    <a:lstStyle/>
                    <a:p>
                      <a:pPr lvl="0">
                        <a:buNone/>
                      </a:pPr>
                      <a:r>
                        <a:rPr lang="en-US"/>
                        <a:t>Core</a:t>
                      </a:r>
                    </a:p>
                  </a:txBody>
                  <a:tcPr/>
                </a:tc>
                <a:extLst>
                  <a:ext uri="{0D108BD9-81ED-4DB2-BD59-A6C34878D82A}">
                    <a16:rowId xmlns:a16="http://schemas.microsoft.com/office/drawing/2014/main" val="3772225941"/>
                  </a:ext>
                </a:extLst>
              </a:tr>
              <a:tr h="387061">
                <a:tc>
                  <a:txBody>
                    <a:bodyPr/>
                    <a:lstStyle/>
                    <a:p>
                      <a:r>
                        <a:rPr lang="en-US"/>
                        <a:t>Font Style</a:t>
                      </a:r>
                    </a:p>
                  </a:txBody>
                  <a:tcPr/>
                </a:tc>
                <a:tc>
                  <a:txBody>
                    <a:bodyPr/>
                    <a:lstStyle/>
                    <a:p>
                      <a:pPr lvl="0">
                        <a:buNone/>
                      </a:pPr>
                      <a:r>
                        <a:rPr lang="en-US"/>
                        <a:t>Easy</a:t>
                      </a:r>
                    </a:p>
                  </a:txBody>
                  <a:tcPr>
                    <a:solidFill>
                      <a:srgbClr val="92D050"/>
                    </a:solidFill>
                  </a:tcPr>
                </a:tc>
                <a:tc>
                  <a:txBody>
                    <a:bodyPr/>
                    <a:lstStyle/>
                    <a:p>
                      <a:pPr lvl="0">
                        <a:buNone/>
                      </a:pPr>
                      <a:r>
                        <a:rPr lang="en-US"/>
                        <a:t>Core</a:t>
                      </a:r>
                    </a:p>
                  </a:txBody>
                  <a:tcPr/>
                </a:tc>
                <a:extLst>
                  <a:ext uri="{0D108BD9-81ED-4DB2-BD59-A6C34878D82A}">
                    <a16:rowId xmlns:a16="http://schemas.microsoft.com/office/drawing/2014/main" val="1307395522"/>
                  </a:ext>
                </a:extLst>
              </a:tr>
              <a:tr h="387061">
                <a:tc>
                  <a:txBody>
                    <a:bodyPr/>
                    <a:lstStyle/>
                    <a:p>
                      <a:r>
                        <a:rPr lang="en-US"/>
                        <a:t>Font Size</a:t>
                      </a:r>
                    </a:p>
                  </a:txBody>
                  <a:tcPr/>
                </a:tc>
                <a:tc>
                  <a:txBody>
                    <a:bodyPr/>
                    <a:lstStyle/>
                    <a:p>
                      <a:r>
                        <a:rPr lang="en-US"/>
                        <a:t>Easy</a:t>
                      </a:r>
                    </a:p>
                  </a:txBody>
                  <a:tcPr>
                    <a:solidFill>
                      <a:srgbClr val="92D050"/>
                    </a:solidFill>
                  </a:tcPr>
                </a:tc>
                <a:tc>
                  <a:txBody>
                    <a:bodyPr/>
                    <a:lstStyle/>
                    <a:p>
                      <a:pPr lvl="0">
                        <a:buNone/>
                      </a:pPr>
                      <a:r>
                        <a:rPr lang="en-US"/>
                        <a:t>Core</a:t>
                      </a:r>
                    </a:p>
                  </a:txBody>
                  <a:tcPr/>
                </a:tc>
                <a:extLst>
                  <a:ext uri="{0D108BD9-81ED-4DB2-BD59-A6C34878D82A}">
                    <a16:rowId xmlns:a16="http://schemas.microsoft.com/office/drawing/2014/main" val="672848586"/>
                  </a:ext>
                </a:extLst>
              </a:tr>
              <a:tr h="387061">
                <a:tc>
                  <a:txBody>
                    <a:bodyPr/>
                    <a:lstStyle/>
                    <a:p>
                      <a:pPr lvl="0">
                        <a:buNone/>
                      </a:pPr>
                      <a:r>
                        <a:rPr lang="en-US"/>
                        <a:t>Headings</a:t>
                      </a:r>
                    </a:p>
                  </a:txBody>
                  <a:tcPr/>
                </a:tc>
                <a:tc>
                  <a:txBody>
                    <a:bodyPr/>
                    <a:lstStyle/>
                    <a:p>
                      <a:pPr lvl="0">
                        <a:buNone/>
                      </a:pPr>
                      <a:r>
                        <a:rPr lang="en-US"/>
                        <a:t>Medium</a:t>
                      </a:r>
                    </a:p>
                  </a:txBody>
                  <a:tcPr>
                    <a:solidFill>
                      <a:srgbClr val="FFC000"/>
                    </a:solidFill>
                  </a:tcPr>
                </a:tc>
                <a:tc>
                  <a:txBody>
                    <a:bodyPr/>
                    <a:lstStyle/>
                    <a:p>
                      <a:pPr lvl="0">
                        <a:buNone/>
                      </a:pPr>
                      <a:r>
                        <a:rPr lang="en-US"/>
                        <a:t>Advanced</a:t>
                      </a:r>
                    </a:p>
                  </a:txBody>
                  <a:tcPr/>
                </a:tc>
                <a:extLst>
                  <a:ext uri="{0D108BD9-81ED-4DB2-BD59-A6C34878D82A}">
                    <a16:rowId xmlns:a16="http://schemas.microsoft.com/office/drawing/2014/main" val="603992742"/>
                  </a:ext>
                </a:extLst>
              </a:tr>
              <a:tr h="387061">
                <a:tc>
                  <a:txBody>
                    <a:bodyPr/>
                    <a:lstStyle/>
                    <a:p>
                      <a:pPr lvl="0">
                        <a:buNone/>
                      </a:pPr>
                      <a:r>
                        <a:rPr lang="en-US"/>
                        <a:t>Paragraph</a:t>
                      </a:r>
                    </a:p>
                  </a:txBody>
                  <a:tcPr/>
                </a:tc>
                <a:tc>
                  <a:txBody>
                    <a:bodyPr/>
                    <a:lstStyle/>
                    <a:p>
                      <a:pPr lvl="0">
                        <a:buNone/>
                      </a:pPr>
                      <a:r>
                        <a:rPr lang="en-US"/>
                        <a:t>High</a:t>
                      </a:r>
                    </a:p>
                  </a:txBody>
                  <a:tcPr>
                    <a:solidFill>
                      <a:srgbClr val="FF0000"/>
                    </a:solidFill>
                  </a:tcPr>
                </a:tc>
                <a:tc>
                  <a:txBody>
                    <a:bodyPr/>
                    <a:lstStyle/>
                    <a:p>
                      <a:pPr lvl="0">
                        <a:buNone/>
                      </a:pPr>
                      <a:r>
                        <a:rPr lang="en-US"/>
                        <a:t>Advanced</a:t>
                      </a:r>
                    </a:p>
                  </a:txBody>
                  <a:tcPr/>
                </a:tc>
                <a:extLst>
                  <a:ext uri="{0D108BD9-81ED-4DB2-BD59-A6C34878D82A}">
                    <a16:rowId xmlns:a16="http://schemas.microsoft.com/office/drawing/2014/main" val="763343707"/>
                  </a:ext>
                </a:extLst>
              </a:tr>
              <a:tr h="387061">
                <a:tc>
                  <a:txBody>
                    <a:bodyPr/>
                    <a:lstStyle/>
                    <a:p>
                      <a:pPr lvl="0">
                        <a:buNone/>
                      </a:pPr>
                      <a:r>
                        <a:rPr lang="en-US"/>
                        <a:t>Colour - Contrast</a:t>
                      </a:r>
                    </a:p>
                  </a:txBody>
                  <a:tcPr/>
                </a:tc>
                <a:tc>
                  <a:txBody>
                    <a:bodyPr/>
                    <a:lstStyle/>
                    <a:p>
                      <a:pPr lvl="0">
                        <a:buNone/>
                      </a:pPr>
                      <a:r>
                        <a:rPr lang="en-US"/>
                        <a:t>Easy</a:t>
                      </a:r>
                    </a:p>
                  </a:txBody>
                  <a:tcPr>
                    <a:solidFill>
                      <a:srgbClr val="92D050"/>
                    </a:solidFill>
                  </a:tcPr>
                </a:tc>
                <a:tc>
                  <a:txBody>
                    <a:bodyPr/>
                    <a:lstStyle/>
                    <a:p>
                      <a:pPr lvl="0">
                        <a:buNone/>
                      </a:pPr>
                      <a:r>
                        <a:rPr lang="en-US"/>
                        <a:t>Core</a:t>
                      </a:r>
                    </a:p>
                  </a:txBody>
                  <a:tcPr/>
                </a:tc>
                <a:extLst>
                  <a:ext uri="{0D108BD9-81ED-4DB2-BD59-A6C34878D82A}">
                    <a16:rowId xmlns:a16="http://schemas.microsoft.com/office/drawing/2014/main" val="3307254119"/>
                  </a:ext>
                </a:extLst>
              </a:tr>
              <a:tr h="387061">
                <a:tc>
                  <a:txBody>
                    <a:bodyPr/>
                    <a:lstStyle/>
                    <a:p>
                      <a:pPr lvl="0">
                        <a:buNone/>
                      </a:pPr>
                      <a:r>
                        <a:rPr lang="en-US"/>
                        <a:t>Colour - Dyslexia</a:t>
                      </a:r>
                    </a:p>
                  </a:txBody>
                  <a:tcPr/>
                </a:tc>
                <a:tc>
                  <a:txBody>
                    <a:bodyPr/>
                    <a:lstStyle/>
                    <a:p>
                      <a:pPr lvl="0">
                        <a:buNone/>
                      </a:pPr>
                      <a:r>
                        <a:rPr lang="en-US"/>
                        <a:t>Medium</a:t>
                      </a:r>
                    </a:p>
                  </a:txBody>
                  <a:tcPr>
                    <a:solidFill>
                      <a:srgbClr val="FFC000"/>
                    </a:solidFill>
                  </a:tcPr>
                </a:tc>
                <a:tc>
                  <a:txBody>
                    <a:bodyPr/>
                    <a:lstStyle/>
                    <a:p>
                      <a:pPr lvl="0">
                        <a:buNone/>
                      </a:pPr>
                      <a:r>
                        <a:rPr lang="en-US"/>
                        <a:t>Core</a:t>
                      </a:r>
                    </a:p>
                  </a:txBody>
                  <a:tcPr/>
                </a:tc>
                <a:extLst>
                  <a:ext uri="{0D108BD9-81ED-4DB2-BD59-A6C34878D82A}">
                    <a16:rowId xmlns:a16="http://schemas.microsoft.com/office/drawing/2014/main" val="419955105"/>
                  </a:ext>
                </a:extLst>
              </a:tr>
              <a:tr h="387061">
                <a:tc>
                  <a:txBody>
                    <a:bodyPr/>
                    <a:lstStyle/>
                    <a:p>
                      <a:pPr lvl="0">
                        <a:buNone/>
                      </a:pPr>
                      <a:r>
                        <a:rPr lang="en-US"/>
                        <a:t>Layout - Alignment</a:t>
                      </a:r>
                    </a:p>
                  </a:txBody>
                  <a:tcPr/>
                </a:tc>
                <a:tc>
                  <a:txBody>
                    <a:bodyPr/>
                    <a:lstStyle/>
                    <a:p>
                      <a:pPr lvl="0">
                        <a:buNone/>
                      </a:pPr>
                      <a:r>
                        <a:rPr lang="en-US"/>
                        <a:t>Easy</a:t>
                      </a:r>
                    </a:p>
                  </a:txBody>
                  <a:tcPr>
                    <a:solidFill>
                      <a:srgbClr val="92D050"/>
                    </a:solidFill>
                  </a:tcPr>
                </a:tc>
                <a:tc>
                  <a:txBody>
                    <a:bodyPr/>
                    <a:lstStyle/>
                    <a:p>
                      <a:pPr lvl="0">
                        <a:buNone/>
                      </a:pPr>
                      <a:r>
                        <a:rPr lang="en-US"/>
                        <a:t>Core</a:t>
                      </a:r>
                    </a:p>
                  </a:txBody>
                  <a:tcPr/>
                </a:tc>
                <a:extLst>
                  <a:ext uri="{0D108BD9-81ED-4DB2-BD59-A6C34878D82A}">
                    <a16:rowId xmlns:a16="http://schemas.microsoft.com/office/drawing/2014/main" val="1919618830"/>
                  </a:ext>
                </a:extLst>
              </a:tr>
            </a:tbl>
          </a:graphicData>
        </a:graphic>
      </p:graphicFrame>
    </p:spTree>
    <p:extLst>
      <p:ext uri="{BB962C8B-B14F-4D97-AF65-F5344CB8AC3E}">
        <p14:creationId xmlns:p14="http://schemas.microsoft.com/office/powerpoint/2010/main" val="951371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Calibri Light"/>
                <a:cs typeface="Calibri Light"/>
              </a:rPr>
              <a:t>Feature set - Difficulty assessment</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1" name="Content Placeholder 10">
            <a:extLst>
              <a:ext uri="{FF2B5EF4-FFF2-40B4-BE49-F238E27FC236}">
                <a16:creationId xmlns:a16="http://schemas.microsoft.com/office/drawing/2014/main" id="{58626B25-B621-51F5-4CD3-092F06A44D90}"/>
              </a:ext>
            </a:extLst>
          </p:cNvPr>
          <p:cNvGraphicFramePr>
            <a:graphicFrameLocks noGrp="1"/>
          </p:cNvGraphicFramePr>
          <p:nvPr>
            <p:ph sz="half" idx="2"/>
            <p:extLst>
              <p:ext uri="{D42A27DB-BD31-4B8C-83A1-F6EECF244321}">
                <p14:modId xmlns:p14="http://schemas.microsoft.com/office/powerpoint/2010/main" val="3687424208"/>
              </p:ext>
            </p:extLst>
          </p:nvPr>
        </p:nvGraphicFramePr>
        <p:xfrm>
          <a:off x="866422" y="1825625"/>
          <a:ext cx="10365248" cy="4257671"/>
        </p:xfrm>
        <a:graphic>
          <a:graphicData uri="http://schemas.openxmlformats.org/drawingml/2006/table">
            <a:tbl>
              <a:tblPr firstRow="1" bandRow="1">
                <a:tableStyleId>{5C22544A-7EE6-4342-B048-85BDC9FD1C3A}</a:tableStyleId>
              </a:tblPr>
              <a:tblGrid>
                <a:gridCol w="5315185">
                  <a:extLst>
                    <a:ext uri="{9D8B030D-6E8A-4147-A177-3AD203B41FA5}">
                      <a16:colId xmlns:a16="http://schemas.microsoft.com/office/drawing/2014/main" val="870807085"/>
                    </a:ext>
                  </a:extLst>
                </a:gridCol>
                <a:gridCol w="2408296">
                  <a:extLst>
                    <a:ext uri="{9D8B030D-6E8A-4147-A177-3AD203B41FA5}">
                      <a16:colId xmlns:a16="http://schemas.microsoft.com/office/drawing/2014/main" val="895650948"/>
                    </a:ext>
                  </a:extLst>
                </a:gridCol>
                <a:gridCol w="2641767">
                  <a:extLst>
                    <a:ext uri="{9D8B030D-6E8A-4147-A177-3AD203B41FA5}">
                      <a16:colId xmlns:a16="http://schemas.microsoft.com/office/drawing/2014/main" val="2055448047"/>
                    </a:ext>
                  </a:extLst>
                </a:gridCol>
              </a:tblGrid>
              <a:tr h="387061">
                <a:tc>
                  <a:txBody>
                    <a:bodyPr/>
                    <a:lstStyle/>
                    <a:p>
                      <a:r>
                        <a:rPr lang="en-US"/>
                        <a:t>Title</a:t>
                      </a:r>
                    </a:p>
                  </a:txBody>
                  <a:tcPr/>
                </a:tc>
                <a:tc>
                  <a:txBody>
                    <a:bodyPr/>
                    <a:lstStyle/>
                    <a:p>
                      <a:r>
                        <a:rPr lang="en-US"/>
                        <a:t>Difficulty</a:t>
                      </a:r>
                    </a:p>
                  </a:txBody>
                  <a:tcPr/>
                </a:tc>
                <a:tc>
                  <a:txBody>
                    <a:bodyPr/>
                    <a:lstStyle/>
                    <a:p>
                      <a:pPr lvl="0">
                        <a:buNone/>
                      </a:pPr>
                      <a:r>
                        <a:rPr lang="en-US"/>
                        <a:t>Type</a:t>
                      </a:r>
                    </a:p>
                  </a:txBody>
                  <a:tcPr/>
                </a:tc>
                <a:extLst>
                  <a:ext uri="{0D108BD9-81ED-4DB2-BD59-A6C34878D82A}">
                    <a16:rowId xmlns:a16="http://schemas.microsoft.com/office/drawing/2014/main" val="4064938393"/>
                  </a:ext>
                </a:extLst>
              </a:tr>
              <a:tr h="387061">
                <a:tc>
                  <a:txBody>
                    <a:bodyPr/>
                    <a:lstStyle/>
                    <a:p>
                      <a:pPr lvl="0" algn="l">
                        <a:lnSpc>
                          <a:spcPct val="100000"/>
                        </a:lnSpc>
                        <a:spcBef>
                          <a:spcPts val="0"/>
                        </a:spcBef>
                        <a:spcAft>
                          <a:spcPts val="0"/>
                        </a:spcAft>
                        <a:buNone/>
                      </a:pPr>
                      <a:r>
                        <a:rPr lang="en-US" sz="1800" b="0" i="0" u="none" strike="noStrike" noProof="0"/>
                        <a:t>Layout – Sentence chunking and Sentence splitting</a:t>
                      </a:r>
                      <a:endParaRPr lang="en-US"/>
                    </a:p>
                  </a:txBody>
                  <a:tcPr/>
                </a:tc>
                <a:tc>
                  <a:txBody>
                    <a:bodyPr/>
                    <a:lstStyle/>
                    <a:p>
                      <a:r>
                        <a:rPr lang="en-US"/>
                        <a:t>High</a:t>
                      </a:r>
                    </a:p>
                  </a:txBody>
                  <a:tcPr>
                    <a:solidFill>
                      <a:srgbClr val="FF0000"/>
                    </a:solidFill>
                  </a:tcPr>
                </a:tc>
                <a:tc>
                  <a:txBody>
                    <a:bodyPr/>
                    <a:lstStyle/>
                    <a:p>
                      <a:pPr lvl="0">
                        <a:buNone/>
                      </a:pPr>
                      <a:r>
                        <a:rPr lang="en-US"/>
                        <a:t>Advanced</a:t>
                      </a:r>
                    </a:p>
                  </a:txBody>
                  <a:tcPr/>
                </a:tc>
                <a:extLst>
                  <a:ext uri="{0D108BD9-81ED-4DB2-BD59-A6C34878D82A}">
                    <a16:rowId xmlns:a16="http://schemas.microsoft.com/office/drawing/2014/main" val="2871274697"/>
                  </a:ext>
                </a:extLst>
              </a:tr>
              <a:tr h="387061">
                <a:tc>
                  <a:txBody>
                    <a:bodyPr/>
                    <a:lstStyle/>
                    <a:p>
                      <a:pPr lvl="0">
                        <a:buNone/>
                      </a:pPr>
                      <a:r>
                        <a:rPr lang="en-US" sz="1800" b="0" i="0" u="none" strike="noStrike" noProof="0"/>
                        <a:t>Layout - Table of Contents</a:t>
                      </a:r>
                      <a:endParaRPr lang="en-US"/>
                    </a:p>
                  </a:txBody>
                  <a:tcPr/>
                </a:tc>
                <a:tc>
                  <a:txBody>
                    <a:bodyPr/>
                    <a:lstStyle/>
                    <a:p>
                      <a:r>
                        <a:rPr lang="en-US"/>
                        <a:t>Medium</a:t>
                      </a:r>
                    </a:p>
                  </a:txBody>
                  <a:tcPr>
                    <a:solidFill>
                      <a:srgbClr val="FFC000"/>
                    </a:solidFill>
                  </a:tcPr>
                </a:tc>
                <a:tc>
                  <a:txBody>
                    <a:bodyPr/>
                    <a:lstStyle/>
                    <a:p>
                      <a:pPr lvl="0">
                        <a:buNone/>
                      </a:pPr>
                      <a:r>
                        <a:rPr lang="en-US"/>
                        <a:t>Advanced</a:t>
                      </a:r>
                    </a:p>
                  </a:txBody>
                  <a:tcPr/>
                </a:tc>
                <a:extLst>
                  <a:ext uri="{0D108BD9-81ED-4DB2-BD59-A6C34878D82A}">
                    <a16:rowId xmlns:a16="http://schemas.microsoft.com/office/drawing/2014/main" val="4230428416"/>
                  </a:ext>
                </a:extLst>
              </a:tr>
              <a:tr h="387061">
                <a:tc>
                  <a:txBody>
                    <a:bodyPr/>
                    <a:lstStyle/>
                    <a:p>
                      <a:r>
                        <a:rPr lang="en-US"/>
                        <a:t>Bad words</a:t>
                      </a:r>
                    </a:p>
                  </a:txBody>
                  <a:tcPr/>
                </a:tc>
                <a:tc>
                  <a:txBody>
                    <a:bodyPr/>
                    <a:lstStyle/>
                    <a:p>
                      <a:r>
                        <a:rPr lang="en-US"/>
                        <a:t>High</a:t>
                      </a:r>
                    </a:p>
                  </a:txBody>
                  <a:tcPr>
                    <a:solidFill>
                      <a:srgbClr val="FF0000"/>
                    </a:solidFill>
                  </a:tcPr>
                </a:tc>
                <a:tc>
                  <a:txBody>
                    <a:bodyPr/>
                    <a:lstStyle/>
                    <a:p>
                      <a:pPr lvl="0">
                        <a:buNone/>
                      </a:pPr>
                      <a:r>
                        <a:rPr lang="en-US"/>
                        <a:t>Advanced</a:t>
                      </a:r>
                    </a:p>
                  </a:txBody>
                  <a:tcPr/>
                </a:tc>
                <a:extLst>
                  <a:ext uri="{0D108BD9-81ED-4DB2-BD59-A6C34878D82A}">
                    <a16:rowId xmlns:a16="http://schemas.microsoft.com/office/drawing/2014/main" val="3772225941"/>
                  </a:ext>
                </a:extLst>
              </a:tr>
              <a:tr h="387061">
                <a:tc>
                  <a:txBody>
                    <a:bodyPr/>
                    <a:lstStyle/>
                    <a:p>
                      <a:r>
                        <a:rPr lang="en-US"/>
                        <a:t>Image labelling</a:t>
                      </a:r>
                    </a:p>
                  </a:txBody>
                  <a:tcPr/>
                </a:tc>
                <a:tc>
                  <a:txBody>
                    <a:bodyPr/>
                    <a:lstStyle/>
                    <a:p>
                      <a:r>
                        <a:rPr lang="en-US"/>
                        <a:t>Medium</a:t>
                      </a:r>
                    </a:p>
                  </a:txBody>
                  <a:tcPr>
                    <a:solidFill>
                      <a:srgbClr val="FFC000"/>
                    </a:solidFill>
                  </a:tcPr>
                </a:tc>
                <a:tc>
                  <a:txBody>
                    <a:bodyPr/>
                    <a:lstStyle/>
                    <a:p>
                      <a:pPr lvl="0">
                        <a:buNone/>
                      </a:pPr>
                      <a:r>
                        <a:rPr lang="en-US"/>
                        <a:t>Advanced</a:t>
                      </a:r>
                    </a:p>
                  </a:txBody>
                  <a:tcPr/>
                </a:tc>
                <a:extLst>
                  <a:ext uri="{0D108BD9-81ED-4DB2-BD59-A6C34878D82A}">
                    <a16:rowId xmlns:a16="http://schemas.microsoft.com/office/drawing/2014/main" val="1307395522"/>
                  </a:ext>
                </a:extLst>
              </a:tr>
              <a:tr h="387061">
                <a:tc>
                  <a:txBody>
                    <a:bodyPr/>
                    <a:lstStyle/>
                    <a:p>
                      <a:pPr lvl="0">
                        <a:buNone/>
                      </a:pPr>
                      <a:r>
                        <a:rPr lang="en-US" sz="1800" b="0" i="0" u="none" strike="noStrike" noProof="0">
                          <a:latin typeface="Calibri"/>
                        </a:rPr>
                        <a:t>Expand Abbreviations and simplify jargon</a:t>
                      </a:r>
                      <a:endParaRPr lang="en-US"/>
                    </a:p>
                  </a:txBody>
                  <a:tcPr/>
                </a:tc>
                <a:tc>
                  <a:txBody>
                    <a:bodyPr/>
                    <a:lstStyle/>
                    <a:p>
                      <a:r>
                        <a:rPr lang="en-US"/>
                        <a:t>High</a:t>
                      </a:r>
                    </a:p>
                  </a:txBody>
                  <a:tcPr>
                    <a:solidFill>
                      <a:srgbClr val="FF0000"/>
                    </a:solidFill>
                  </a:tcPr>
                </a:tc>
                <a:tc>
                  <a:txBody>
                    <a:bodyPr/>
                    <a:lstStyle/>
                    <a:p>
                      <a:pPr lvl="0">
                        <a:buNone/>
                      </a:pPr>
                      <a:r>
                        <a:rPr lang="en-US"/>
                        <a:t>Advanced</a:t>
                      </a:r>
                    </a:p>
                  </a:txBody>
                  <a:tcPr/>
                </a:tc>
                <a:extLst>
                  <a:ext uri="{0D108BD9-81ED-4DB2-BD59-A6C34878D82A}">
                    <a16:rowId xmlns:a16="http://schemas.microsoft.com/office/drawing/2014/main" val="672848586"/>
                  </a:ext>
                </a:extLst>
              </a:tr>
              <a:tr h="387061">
                <a:tc>
                  <a:txBody>
                    <a:bodyPr/>
                    <a:lstStyle/>
                    <a:p>
                      <a:pPr lvl="0">
                        <a:buNone/>
                      </a:pPr>
                      <a:r>
                        <a:rPr lang="en-US" sz="1800" b="0" i="0" u="none" strike="noStrike" noProof="0">
                          <a:latin typeface="Calibri"/>
                        </a:rPr>
                        <a:t>Glossary Auto-generation</a:t>
                      </a:r>
                      <a:endParaRPr lang="en-US"/>
                    </a:p>
                  </a:txBody>
                  <a:tcPr/>
                </a:tc>
                <a:tc>
                  <a:txBody>
                    <a:bodyPr/>
                    <a:lstStyle/>
                    <a:p>
                      <a:pPr lvl="0">
                        <a:buNone/>
                      </a:pPr>
                      <a:r>
                        <a:rPr lang="en-US"/>
                        <a:t>High</a:t>
                      </a:r>
                    </a:p>
                  </a:txBody>
                  <a:tcPr>
                    <a:solidFill>
                      <a:srgbClr val="FF0000"/>
                    </a:solidFill>
                  </a:tcPr>
                </a:tc>
                <a:tc>
                  <a:txBody>
                    <a:bodyPr/>
                    <a:lstStyle/>
                    <a:p>
                      <a:pPr lvl="0">
                        <a:buNone/>
                      </a:pPr>
                      <a:r>
                        <a:rPr lang="en-US"/>
                        <a:t>Advanced</a:t>
                      </a:r>
                    </a:p>
                  </a:txBody>
                  <a:tcPr/>
                </a:tc>
                <a:extLst>
                  <a:ext uri="{0D108BD9-81ED-4DB2-BD59-A6C34878D82A}">
                    <a16:rowId xmlns:a16="http://schemas.microsoft.com/office/drawing/2014/main" val="603992742"/>
                  </a:ext>
                </a:extLst>
              </a:tr>
              <a:tr h="387061">
                <a:tc>
                  <a:txBody>
                    <a:bodyPr/>
                    <a:lstStyle/>
                    <a:p>
                      <a:pPr lvl="0">
                        <a:buNone/>
                      </a:pPr>
                      <a:r>
                        <a:rPr lang="en-US" sz="1800" b="0" i="0" u="none" strike="noStrike" noProof="0">
                          <a:latin typeface="Calibri"/>
                        </a:rPr>
                        <a:t>Dyslexia ruler with customizations</a:t>
                      </a:r>
                      <a:endParaRPr lang="en-US"/>
                    </a:p>
                  </a:txBody>
                  <a:tcPr/>
                </a:tc>
                <a:tc>
                  <a:txBody>
                    <a:bodyPr/>
                    <a:lstStyle/>
                    <a:p>
                      <a:pPr lvl="0">
                        <a:buNone/>
                      </a:pPr>
                      <a:r>
                        <a:rPr lang="en-US"/>
                        <a:t>Easy</a:t>
                      </a:r>
                    </a:p>
                  </a:txBody>
                  <a:tcPr>
                    <a:solidFill>
                      <a:srgbClr val="92D050"/>
                    </a:solidFill>
                  </a:tcPr>
                </a:tc>
                <a:tc>
                  <a:txBody>
                    <a:bodyPr/>
                    <a:lstStyle/>
                    <a:p>
                      <a:pPr lvl="0">
                        <a:buNone/>
                      </a:pPr>
                      <a:r>
                        <a:rPr lang="en-US"/>
                        <a:t>Advanced</a:t>
                      </a:r>
                    </a:p>
                  </a:txBody>
                  <a:tcPr/>
                </a:tc>
                <a:extLst>
                  <a:ext uri="{0D108BD9-81ED-4DB2-BD59-A6C34878D82A}">
                    <a16:rowId xmlns:a16="http://schemas.microsoft.com/office/drawing/2014/main" val="763343707"/>
                  </a:ext>
                </a:extLst>
              </a:tr>
              <a:tr h="387061">
                <a:tc>
                  <a:txBody>
                    <a:bodyPr/>
                    <a:lstStyle/>
                    <a:p>
                      <a:pPr lvl="0">
                        <a:buNone/>
                      </a:pPr>
                      <a:r>
                        <a:rPr lang="en-US"/>
                        <a:t>Text to Speech</a:t>
                      </a:r>
                    </a:p>
                  </a:txBody>
                  <a:tcPr/>
                </a:tc>
                <a:tc>
                  <a:txBody>
                    <a:bodyPr/>
                    <a:lstStyle/>
                    <a:p>
                      <a:pPr lvl="0">
                        <a:buNone/>
                      </a:pPr>
                      <a:r>
                        <a:rPr lang="en-US"/>
                        <a:t>Medium</a:t>
                      </a:r>
                    </a:p>
                  </a:txBody>
                  <a:tcPr>
                    <a:solidFill>
                      <a:srgbClr val="FFC000"/>
                    </a:solidFill>
                  </a:tcPr>
                </a:tc>
                <a:tc>
                  <a:txBody>
                    <a:bodyPr/>
                    <a:lstStyle/>
                    <a:p>
                      <a:pPr lvl="0">
                        <a:buNone/>
                      </a:pPr>
                      <a:r>
                        <a:rPr lang="en-US"/>
                        <a:t>Advanced</a:t>
                      </a:r>
                    </a:p>
                  </a:txBody>
                  <a:tcPr/>
                </a:tc>
                <a:extLst>
                  <a:ext uri="{0D108BD9-81ED-4DB2-BD59-A6C34878D82A}">
                    <a16:rowId xmlns:a16="http://schemas.microsoft.com/office/drawing/2014/main" val="3307254119"/>
                  </a:ext>
                </a:extLst>
              </a:tr>
              <a:tr h="387061">
                <a:tc>
                  <a:txBody>
                    <a:bodyPr/>
                    <a:lstStyle/>
                    <a:p>
                      <a:pPr lvl="0">
                        <a:buNone/>
                      </a:pPr>
                      <a:r>
                        <a:rPr lang="en-US"/>
                        <a:t>Screen Reader</a:t>
                      </a:r>
                    </a:p>
                  </a:txBody>
                  <a:tcPr/>
                </a:tc>
                <a:tc>
                  <a:txBody>
                    <a:bodyPr/>
                    <a:lstStyle/>
                    <a:p>
                      <a:pPr lvl="0">
                        <a:buNone/>
                      </a:pPr>
                      <a:r>
                        <a:rPr lang="en-US"/>
                        <a:t>Medium</a:t>
                      </a:r>
                    </a:p>
                  </a:txBody>
                  <a:tcPr>
                    <a:solidFill>
                      <a:srgbClr val="FFC000"/>
                    </a:solidFill>
                  </a:tcPr>
                </a:tc>
                <a:tc>
                  <a:txBody>
                    <a:bodyPr/>
                    <a:lstStyle/>
                    <a:p>
                      <a:pPr lvl="0">
                        <a:buNone/>
                      </a:pPr>
                      <a:r>
                        <a:rPr lang="en-US"/>
                        <a:t>Advanced</a:t>
                      </a:r>
                    </a:p>
                  </a:txBody>
                  <a:tcPr/>
                </a:tc>
                <a:extLst>
                  <a:ext uri="{0D108BD9-81ED-4DB2-BD59-A6C34878D82A}">
                    <a16:rowId xmlns:a16="http://schemas.microsoft.com/office/drawing/2014/main" val="419955105"/>
                  </a:ext>
                </a:extLst>
              </a:tr>
              <a:tr h="387061">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919618830"/>
                  </a:ext>
                </a:extLst>
              </a:tr>
            </a:tbl>
          </a:graphicData>
        </a:graphic>
      </p:graphicFrame>
    </p:spTree>
    <p:extLst>
      <p:ext uri="{BB962C8B-B14F-4D97-AF65-F5344CB8AC3E}">
        <p14:creationId xmlns:p14="http://schemas.microsoft.com/office/powerpoint/2010/main" val="1355234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mj-lt"/>
                <a:cs typeface="+mj-lt"/>
              </a:rPr>
              <a:t>Survey</a:t>
            </a:r>
            <a:endParaRPr lang="en-GB">
              <a:ea typeface="+mj-lt"/>
              <a:cs typeface="+mj-lt"/>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fontScale="92500" lnSpcReduction="20000"/>
          </a:bodyPr>
          <a:lstStyle/>
          <a:p>
            <a:pPr marL="0" indent="0">
              <a:buNone/>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The survey is divided into 5 user categories based on our initial assessment.</a:t>
            </a:r>
            <a:r>
              <a:rPr lang="en-GB">
                <a:solidFill>
                  <a:prstClr val="black"/>
                </a:solidFill>
                <a:latin typeface="Calibri" panose="020F0502020204030204"/>
                <a:ea typeface="Calibri"/>
                <a:cs typeface="Calibri"/>
              </a:rPr>
              <a:t> </a:t>
            </a:r>
            <a:endPar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a:defRPr/>
            </a:pPr>
            <a:r>
              <a:rPr lang="en-GB">
                <a:solidFill>
                  <a:prstClr val="black"/>
                </a:solidFill>
                <a:latin typeface="Calibri" panose="020F0502020204030204"/>
                <a:ea typeface="Calibri"/>
                <a:cs typeface="Calibri"/>
              </a:rPr>
              <a:t>Person with dyslexia</a:t>
            </a:r>
          </a:p>
          <a:p>
            <a:pPr>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A person who cares for someone with </a:t>
            </a:r>
            <a:r>
              <a:rPr lang="en-GB">
                <a:solidFill>
                  <a:prstClr val="black"/>
                </a:solidFill>
                <a:latin typeface="Calibri" panose="020F0502020204030204"/>
                <a:ea typeface="Calibri"/>
                <a:cs typeface="Calibri"/>
              </a:rPr>
              <a:t>dyslexia</a:t>
            </a:r>
          </a:p>
          <a:p>
            <a:pPr>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A p</a:t>
            </a:r>
            <a:r>
              <a:rPr lang="en-GB">
                <a:solidFill>
                  <a:prstClr val="black"/>
                </a:solidFill>
                <a:latin typeface="Calibri" panose="020F0502020204030204"/>
                <a:ea typeface="Calibri"/>
                <a:cs typeface="Calibri"/>
              </a:rPr>
              <a:t>erson who knows someone with dyslexia</a:t>
            </a:r>
          </a:p>
          <a:p>
            <a:pPr>
              <a:defRPr/>
            </a:pPr>
            <a:r>
              <a:rPr kumimoji="0" lang="en-GB" sz="2800" b="0" i="0" u="none" strike="noStrike" kern="1200" cap="none" spc="0" normalizeH="0" baseline="0" noProof="0">
                <a:ln>
                  <a:noFill/>
                </a:ln>
                <a:solidFill>
                  <a:prstClr val="black"/>
                </a:solidFill>
                <a:effectLst/>
                <a:uLnTx/>
                <a:uFillTx/>
                <a:latin typeface="Calibri" panose="020F0502020204030204"/>
                <a:ea typeface="Calibri"/>
                <a:cs typeface="Calibri"/>
              </a:rPr>
              <a:t>No, I don’t have dyslexia</a:t>
            </a:r>
            <a:endParaRPr lang="en-GB" sz="2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a:defRPr/>
            </a:pPr>
            <a:r>
              <a:rPr lang="en-GB">
                <a:solidFill>
                  <a:prstClr val="black"/>
                </a:solidFill>
                <a:latin typeface="Calibri" panose="020F0502020204030204"/>
                <a:ea typeface="Calibri"/>
                <a:cs typeface="Calibri"/>
              </a:rPr>
              <a:t>I don’t know if I have dyslexia or not.</a:t>
            </a:r>
            <a:endParaRPr lang="en-GB" sz="2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12" name="Content Placeholder 11">
            <a:extLst>
              <a:ext uri="{FF2B5EF4-FFF2-40B4-BE49-F238E27FC236}">
                <a16:creationId xmlns:a16="http://schemas.microsoft.com/office/drawing/2014/main" id="{4CC15277-B9ED-EC5C-F89C-9ECCB4F9B276}"/>
              </a:ext>
            </a:extLst>
          </p:cNvPr>
          <p:cNvPicPr>
            <a:picLocks noGrp="1" noChangeAspect="1"/>
          </p:cNvPicPr>
          <p:nvPr>
            <p:ph sz="half" idx="1"/>
          </p:nvPr>
        </p:nvPicPr>
        <p:blipFill>
          <a:blip r:embed="rId3"/>
          <a:stretch>
            <a:fillRect/>
          </a:stretch>
        </p:blipFill>
        <p:spPr>
          <a:xfrm>
            <a:off x="596805" y="1905395"/>
            <a:ext cx="5181600" cy="2214984"/>
          </a:xfrm>
        </p:spPr>
      </p:pic>
      <p:sp>
        <p:nvSpPr>
          <p:cNvPr id="14" name="TextBox 13">
            <a:extLst>
              <a:ext uri="{FF2B5EF4-FFF2-40B4-BE49-F238E27FC236}">
                <a16:creationId xmlns:a16="http://schemas.microsoft.com/office/drawing/2014/main" id="{A87F1931-34A9-3AC5-8D1D-1539146D99E5}"/>
              </a:ext>
            </a:extLst>
          </p:cNvPr>
          <p:cNvSpPr txBox="1"/>
          <p:nvPr/>
        </p:nvSpPr>
        <p:spPr>
          <a:xfrm>
            <a:off x="419400" y="5606035"/>
            <a:ext cx="6094800" cy="646331"/>
          </a:xfrm>
          <a:prstGeom prst="rect">
            <a:avLst/>
          </a:prstGeom>
          <a:noFill/>
        </p:spPr>
        <p:txBody>
          <a:bodyPr wrap="square">
            <a:spAutoFit/>
          </a:bodyPr>
          <a:lstStyle/>
          <a:p>
            <a:r>
              <a:rPr lang="en-IE"/>
              <a:t>https://dyslexiaida.org/screening-for-dyslexia/dyslexia-screener-for-adults/</a:t>
            </a:r>
          </a:p>
        </p:txBody>
      </p:sp>
      <p:sp>
        <p:nvSpPr>
          <p:cNvPr id="16" name="TextBox 15">
            <a:extLst>
              <a:ext uri="{FF2B5EF4-FFF2-40B4-BE49-F238E27FC236}">
                <a16:creationId xmlns:a16="http://schemas.microsoft.com/office/drawing/2014/main" id="{D5597B89-786C-B694-4556-201BF81A404E}"/>
              </a:ext>
            </a:extLst>
          </p:cNvPr>
          <p:cNvSpPr txBox="1"/>
          <p:nvPr/>
        </p:nvSpPr>
        <p:spPr>
          <a:xfrm>
            <a:off x="390600" y="4716000"/>
            <a:ext cx="5751000" cy="646331"/>
          </a:xfrm>
          <a:prstGeom prst="rect">
            <a:avLst/>
          </a:prstGeom>
          <a:noFill/>
        </p:spPr>
        <p:txBody>
          <a:bodyPr wrap="square">
            <a:spAutoFit/>
          </a:bodyPr>
          <a:lstStyle/>
          <a:p>
            <a:r>
              <a:rPr lang="en-IE"/>
              <a:t>https://dyslexia-awareness.com/dyslexia_questionnaire.html</a:t>
            </a:r>
          </a:p>
        </p:txBody>
      </p:sp>
    </p:spTree>
    <p:extLst>
      <p:ext uri="{BB962C8B-B14F-4D97-AF65-F5344CB8AC3E}">
        <p14:creationId xmlns:p14="http://schemas.microsoft.com/office/powerpoint/2010/main" val="2109673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4982-187E-94A2-B570-DEE36687897D}"/>
              </a:ext>
            </a:extLst>
          </p:cNvPr>
          <p:cNvSpPr>
            <a:spLocks noGrp="1"/>
          </p:cNvSpPr>
          <p:nvPr>
            <p:ph type="title"/>
          </p:nvPr>
        </p:nvSpPr>
        <p:spPr/>
        <p:txBody>
          <a:bodyPr/>
          <a:lstStyle/>
          <a:p>
            <a:r>
              <a:rPr lang="en-US">
                <a:ea typeface="+mj-lt"/>
                <a:cs typeface="+mj-lt"/>
              </a:rPr>
              <a:t>Dyslexia friendly rules</a:t>
            </a:r>
            <a:endParaRPr lang="en-US"/>
          </a:p>
        </p:txBody>
      </p:sp>
      <p:sp>
        <p:nvSpPr>
          <p:cNvPr id="3" name="Content Placeholder 2">
            <a:extLst>
              <a:ext uri="{FF2B5EF4-FFF2-40B4-BE49-F238E27FC236}">
                <a16:creationId xmlns:a16="http://schemas.microsoft.com/office/drawing/2014/main" id="{1D742798-6204-4957-D6C0-5DF654035AD6}"/>
              </a:ext>
            </a:extLst>
          </p:cNvPr>
          <p:cNvSpPr>
            <a:spLocks noGrp="1"/>
          </p:cNvSpPr>
          <p:nvPr>
            <p:ph idx="1"/>
          </p:nvPr>
        </p:nvSpPr>
        <p:spPr/>
        <p:txBody>
          <a:bodyPr vert="horz" lIns="91440" tIns="45720" rIns="91440" bIns="45720" rtlCol="0" anchor="t">
            <a:noAutofit/>
          </a:bodyPr>
          <a:lstStyle/>
          <a:p>
            <a:pPr marL="0" indent="0">
              <a:buNone/>
            </a:pPr>
            <a:r>
              <a:rPr lang="en-IN" sz="2200">
                <a:latin typeface="Arial"/>
                <a:ea typeface="+mn-lt"/>
                <a:cs typeface="+mn-lt"/>
              </a:rPr>
              <a:t>1. Fonts styles and size</a:t>
            </a:r>
            <a:endParaRPr lang="en-US" sz="2200">
              <a:latin typeface="Arial"/>
              <a:ea typeface="+mn-lt"/>
              <a:cs typeface="+mn-lt"/>
            </a:endParaRPr>
          </a:p>
          <a:p>
            <a:r>
              <a:rPr lang="en-IN" sz="2200">
                <a:latin typeface="Arial"/>
                <a:ea typeface="+mn-lt"/>
                <a:cs typeface="+mn-lt"/>
              </a:rPr>
              <a:t>Use sans serif fonts like Arial, Comic Sans, Verdana, Tahoma, etc. These fonts appear less crowded.</a:t>
            </a:r>
            <a:endParaRPr lang="en-US" sz="2200">
              <a:latin typeface="Arial"/>
              <a:ea typeface="+mn-lt"/>
              <a:cs typeface="+mn-lt"/>
            </a:endParaRPr>
          </a:p>
          <a:p>
            <a:r>
              <a:rPr lang="en-IN" sz="2200">
                <a:latin typeface="Arial"/>
                <a:ea typeface="+mn-lt"/>
                <a:cs typeface="+mn-lt"/>
              </a:rPr>
              <a:t>Font size should be 12-14 point or equivalent. Some </a:t>
            </a:r>
            <a:r>
              <a:rPr lang="en-IN" sz="2200">
                <a:latin typeface="Arial"/>
                <a:ea typeface="+mn-lt"/>
                <a:cs typeface="Arial"/>
              </a:rPr>
              <a:t>readers  with</a:t>
            </a:r>
            <a:r>
              <a:rPr lang="en-IN" sz="2200">
                <a:latin typeface="Arial"/>
                <a:ea typeface="+mn-lt"/>
                <a:cs typeface="+mn-lt"/>
              </a:rPr>
              <a:t> dyslexic may request a larger font.</a:t>
            </a:r>
            <a:endParaRPr lang="en-US" sz="2200">
              <a:latin typeface="Arial"/>
              <a:ea typeface="+mn-lt"/>
              <a:cs typeface="+mn-lt"/>
            </a:endParaRPr>
          </a:p>
          <a:p>
            <a:r>
              <a:rPr lang="en-IN" sz="2200">
                <a:latin typeface="Arial"/>
                <a:ea typeface="+mn-lt"/>
                <a:cs typeface="+mn-lt"/>
              </a:rPr>
              <a:t>Increase inter-letter spacing by about 35% of the average letter width.</a:t>
            </a:r>
            <a:endParaRPr lang="en-US" sz="2200">
              <a:latin typeface="Arial"/>
              <a:ea typeface="+mn-lt"/>
              <a:cs typeface="+mn-lt"/>
            </a:endParaRPr>
          </a:p>
          <a:p>
            <a:r>
              <a:rPr lang="en-IN" sz="2200">
                <a:latin typeface="Arial"/>
                <a:ea typeface="+mn-lt"/>
                <a:cs typeface="+mn-lt"/>
              </a:rPr>
              <a:t>Ensure inter-word spacing is at least 3.5 times the inter-letter spacing.</a:t>
            </a:r>
            <a:endParaRPr lang="en-US" sz="2200">
              <a:latin typeface="Arial"/>
              <a:ea typeface="+mn-lt"/>
              <a:cs typeface="+mn-lt"/>
            </a:endParaRPr>
          </a:p>
          <a:p>
            <a:r>
              <a:rPr lang="en-IN" sz="2200">
                <a:latin typeface="Arial"/>
                <a:ea typeface="+mn-lt"/>
                <a:cs typeface="+mn-lt"/>
              </a:rPr>
              <a:t>Larger line spacing (about 150%) can improve readability.</a:t>
            </a:r>
            <a:endParaRPr lang="en-US" sz="2200">
              <a:latin typeface="Arial"/>
              <a:ea typeface="+mn-lt"/>
              <a:cs typeface="+mn-lt"/>
            </a:endParaRPr>
          </a:p>
          <a:p>
            <a:r>
              <a:rPr lang="en-IN" sz="2200">
                <a:latin typeface="Arial"/>
                <a:ea typeface="+mn-lt"/>
                <a:cs typeface="+mn-lt"/>
              </a:rPr>
              <a:t>Avoid Underlining and Italics as these styles can make text appear crowded. Use bold for emphasis instead.</a:t>
            </a:r>
            <a:endParaRPr lang="en-US" sz="2200">
              <a:latin typeface="Arial"/>
              <a:ea typeface="+mn-lt"/>
              <a:cs typeface="+mn-lt"/>
            </a:endParaRPr>
          </a:p>
          <a:p>
            <a:r>
              <a:rPr lang="en-IN" sz="2200">
                <a:latin typeface="Arial"/>
                <a:ea typeface="+mn-lt"/>
                <a:cs typeface="+mn-lt"/>
              </a:rPr>
              <a:t>Avoid using capital letters for continuous text. Lowercase letters are easier to read.</a:t>
            </a:r>
            <a:endParaRPr lang="en-US" sz="2200">
              <a:latin typeface="Arial"/>
              <a:ea typeface="+mn-lt"/>
              <a:cs typeface="+mn-lt"/>
            </a:endParaRPr>
          </a:p>
        </p:txBody>
      </p:sp>
    </p:spTree>
    <p:extLst>
      <p:ext uri="{BB962C8B-B14F-4D97-AF65-F5344CB8AC3E}">
        <p14:creationId xmlns:p14="http://schemas.microsoft.com/office/powerpoint/2010/main" val="1492581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ssorted metal pieces">
            <a:extLst>
              <a:ext uri="{FF2B5EF4-FFF2-40B4-BE49-F238E27FC236}">
                <a16:creationId xmlns:a16="http://schemas.microsoft.com/office/drawing/2014/main" id="{AB9389DC-6E3C-51F4-A3C5-83488A735FD1}"/>
              </a:ext>
            </a:extLst>
          </p:cNvPr>
          <p:cNvPicPr>
            <a:picLocks noChangeAspect="1"/>
          </p:cNvPicPr>
          <p:nvPr/>
        </p:nvPicPr>
        <p:blipFill rotWithShape="1">
          <a:blip r:embed="rId3"/>
          <a:srcRect l="6497" t="9090" r="16921" b="8"/>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A978E-56D7-70BF-160D-A0E9B89BEAC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Development and UX</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465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0022F-B33F-21CC-7923-2B97241E6C92}"/>
              </a:ext>
            </a:extLst>
          </p:cNvPr>
          <p:cNvSpPr>
            <a:spLocks noGrp="1"/>
          </p:cNvSpPr>
          <p:nvPr>
            <p:ph type="title"/>
          </p:nvPr>
        </p:nvSpPr>
        <p:spPr>
          <a:xfrm>
            <a:off x="652494" y="302223"/>
            <a:ext cx="10515600" cy="1325563"/>
          </a:xfrm>
        </p:spPr>
        <p:txBody>
          <a:bodyPr/>
          <a:lstStyle/>
          <a:p>
            <a:r>
              <a:rPr lang="en-NG"/>
              <a:t>UI Design - Wireframes</a:t>
            </a:r>
          </a:p>
        </p:txBody>
      </p:sp>
      <p:pic>
        <p:nvPicPr>
          <p:cNvPr id="5" name="Content Placeholder 4" descr="A screenshot of a computer error&#10;&#10;Description automatically generated">
            <a:extLst>
              <a:ext uri="{FF2B5EF4-FFF2-40B4-BE49-F238E27FC236}">
                <a16:creationId xmlns:a16="http://schemas.microsoft.com/office/drawing/2014/main" id="{EA0C3236-1989-EA2E-2138-3948EBA0AD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93459" y="1659237"/>
            <a:ext cx="3364924" cy="2127701"/>
          </a:xfrm>
        </p:spPr>
      </p:pic>
      <p:pic>
        <p:nvPicPr>
          <p:cNvPr id="7" name="Picture 6" descr="A close-up of a screen&#10;&#10;Description automatically generated">
            <a:extLst>
              <a:ext uri="{FF2B5EF4-FFF2-40B4-BE49-F238E27FC236}">
                <a16:creationId xmlns:a16="http://schemas.microsoft.com/office/drawing/2014/main" id="{5AAC6CA5-9EB9-B358-D8F3-F36D0B411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94" y="1627786"/>
            <a:ext cx="3405082" cy="227451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81A15F1-2D2F-0C0A-DD2D-7E73274421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424" y="1627787"/>
            <a:ext cx="3364924" cy="217203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666DFF7-0459-17C1-7E13-80579CA4CB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981" y="4153895"/>
            <a:ext cx="3324595" cy="2147937"/>
          </a:xfrm>
          <a:prstGeom prst="rect">
            <a:avLst/>
          </a:prstGeom>
        </p:spPr>
      </p:pic>
      <p:pic>
        <p:nvPicPr>
          <p:cNvPr id="13" name="Picture 12" descr="A screenshot of a document&#10;&#10;Description automatically generated">
            <a:extLst>
              <a:ext uri="{FF2B5EF4-FFF2-40B4-BE49-F238E27FC236}">
                <a16:creationId xmlns:a16="http://schemas.microsoft.com/office/drawing/2014/main" id="{F65505DC-0182-7465-AE05-E09DC2666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1160" y="4156244"/>
            <a:ext cx="3445254" cy="214793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143A9417-3AFD-DE89-580A-38B27296C8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4131" y="4179827"/>
            <a:ext cx="3194252" cy="2118875"/>
          </a:xfrm>
          <a:prstGeom prst="rect">
            <a:avLst/>
          </a:prstGeom>
        </p:spPr>
      </p:pic>
    </p:spTree>
    <p:extLst>
      <p:ext uri="{BB962C8B-B14F-4D97-AF65-F5344CB8AC3E}">
        <p14:creationId xmlns:p14="http://schemas.microsoft.com/office/powerpoint/2010/main" val="3590192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0022F-B33F-21CC-7923-2B97241E6C92}"/>
              </a:ext>
            </a:extLst>
          </p:cNvPr>
          <p:cNvSpPr>
            <a:spLocks noGrp="1"/>
          </p:cNvSpPr>
          <p:nvPr>
            <p:ph type="title"/>
          </p:nvPr>
        </p:nvSpPr>
        <p:spPr>
          <a:xfrm>
            <a:off x="652494" y="302223"/>
            <a:ext cx="10515600" cy="1325563"/>
          </a:xfrm>
        </p:spPr>
        <p:txBody>
          <a:bodyPr/>
          <a:lstStyle/>
          <a:p>
            <a:r>
              <a:rPr lang="en-NG"/>
              <a:t>UI Design – Medium Fidelity</a:t>
            </a:r>
          </a:p>
        </p:txBody>
      </p:sp>
      <p:pic>
        <p:nvPicPr>
          <p:cNvPr id="5" name="Content Placeholder 4">
            <a:extLst>
              <a:ext uri="{FF2B5EF4-FFF2-40B4-BE49-F238E27FC236}">
                <a16:creationId xmlns:a16="http://schemas.microsoft.com/office/drawing/2014/main" id="{EA0C3236-1989-EA2E-2138-3948EBA0AD3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393459" y="1659237"/>
            <a:ext cx="3364924" cy="2127701"/>
          </a:xfrm>
        </p:spPr>
      </p:pic>
      <p:pic>
        <p:nvPicPr>
          <p:cNvPr id="7" name="Picture 6">
            <a:extLst>
              <a:ext uri="{FF2B5EF4-FFF2-40B4-BE49-F238E27FC236}">
                <a16:creationId xmlns:a16="http://schemas.microsoft.com/office/drawing/2014/main" id="{5AAC6CA5-9EB9-B358-D8F3-F36D0B411F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2494" y="1700955"/>
            <a:ext cx="3405082" cy="2128176"/>
          </a:xfrm>
          <a:prstGeom prst="rect">
            <a:avLst/>
          </a:prstGeom>
        </p:spPr>
      </p:pic>
      <p:pic>
        <p:nvPicPr>
          <p:cNvPr id="9" name="Picture 8">
            <a:extLst>
              <a:ext uri="{FF2B5EF4-FFF2-40B4-BE49-F238E27FC236}">
                <a16:creationId xmlns:a16="http://schemas.microsoft.com/office/drawing/2014/main" id="{681A15F1-2D2F-0C0A-DD2D-7E73274421C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34424" y="1662263"/>
            <a:ext cx="3364924" cy="2103077"/>
          </a:xfrm>
          <a:prstGeom prst="rect">
            <a:avLst/>
          </a:prstGeom>
        </p:spPr>
      </p:pic>
      <p:sp>
        <p:nvSpPr>
          <p:cNvPr id="18" name="TextBox 17">
            <a:extLst>
              <a:ext uri="{FF2B5EF4-FFF2-40B4-BE49-F238E27FC236}">
                <a16:creationId xmlns:a16="http://schemas.microsoft.com/office/drawing/2014/main" id="{2D515F02-3BCA-617B-EC3B-40E1CD204C3D}"/>
              </a:ext>
            </a:extLst>
          </p:cNvPr>
          <p:cNvSpPr txBox="1"/>
          <p:nvPr/>
        </p:nvSpPr>
        <p:spPr>
          <a:xfrm>
            <a:off x="3621024" y="4906108"/>
            <a:ext cx="5230300" cy="707886"/>
          </a:xfrm>
          <a:prstGeom prst="rect">
            <a:avLst/>
          </a:prstGeom>
          <a:noFill/>
        </p:spPr>
        <p:txBody>
          <a:bodyPr wrap="square" rtlCol="0">
            <a:spAutoFit/>
          </a:bodyPr>
          <a:lstStyle/>
          <a:p>
            <a:pPr algn="ctr"/>
            <a:r>
              <a:rPr lang="en-GB" sz="4000">
                <a:hlinkClick r:id="rId6">
                  <a:extLst>
                    <a:ext uri="{A12FA001-AC4F-418D-AE19-62706E023703}">
                      <ahyp:hlinkClr xmlns:ahyp="http://schemas.microsoft.com/office/drawing/2018/hyperlinkcolor" val="tx"/>
                    </a:ext>
                  </a:extLst>
                </a:hlinkClick>
              </a:rPr>
              <a:t>Figma UI Link</a:t>
            </a:r>
            <a:endParaRPr lang="en-NG" sz="4000"/>
          </a:p>
        </p:txBody>
      </p:sp>
    </p:spTree>
    <p:extLst>
      <p:ext uri="{BB962C8B-B14F-4D97-AF65-F5344CB8AC3E}">
        <p14:creationId xmlns:p14="http://schemas.microsoft.com/office/powerpoint/2010/main" val="714262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72CE-8009-C04F-66F7-1A54A4DCB7BF}"/>
              </a:ext>
            </a:extLst>
          </p:cNvPr>
          <p:cNvSpPr>
            <a:spLocks noGrp="1"/>
          </p:cNvSpPr>
          <p:nvPr>
            <p:ph type="title"/>
          </p:nvPr>
        </p:nvSpPr>
        <p:spPr/>
        <p:txBody>
          <a:bodyPr/>
          <a:lstStyle/>
          <a:p>
            <a:r>
              <a:rPr lang="en-NG"/>
              <a:t>App Screenshots</a:t>
            </a:r>
          </a:p>
        </p:txBody>
      </p:sp>
      <p:pic>
        <p:nvPicPr>
          <p:cNvPr id="4" name="Content Placeholder 3">
            <a:extLst>
              <a:ext uri="{FF2B5EF4-FFF2-40B4-BE49-F238E27FC236}">
                <a16:creationId xmlns:a16="http://schemas.microsoft.com/office/drawing/2014/main" id="{2676E240-BD5E-5F3D-E5BA-DAD548BAD6A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043305" y="1690688"/>
            <a:ext cx="4700270" cy="2937669"/>
          </a:xfrm>
          <a:prstGeom prst="rect">
            <a:avLst/>
          </a:prstGeom>
        </p:spPr>
      </p:pic>
      <p:pic>
        <p:nvPicPr>
          <p:cNvPr id="5" name="Content Placeholder 3">
            <a:extLst>
              <a:ext uri="{FF2B5EF4-FFF2-40B4-BE49-F238E27FC236}">
                <a16:creationId xmlns:a16="http://schemas.microsoft.com/office/drawing/2014/main" id="{4B7360A2-E195-EFA2-225A-A38F5304FD5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096000" y="1690688"/>
            <a:ext cx="4700270" cy="2937669"/>
          </a:xfrm>
          <a:prstGeom prst="rect">
            <a:avLst/>
          </a:prstGeom>
        </p:spPr>
      </p:pic>
    </p:spTree>
    <p:extLst>
      <p:ext uri="{BB962C8B-B14F-4D97-AF65-F5344CB8AC3E}">
        <p14:creationId xmlns:p14="http://schemas.microsoft.com/office/powerpoint/2010/main" val="1911603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4982-187E-94A2-B570-DEE36687897D}"/>
              </a:ext>
            </a:extLst>
          </p:cNvPr>
          <p:cNvSpPr>
            <a:spLocks noGrp="1"/>
          </p:cNvSpPr>
          <p:nvPr>
            <p:ph type="title"/>
          </p:nvPr>
        </p:nvSpPr>
        <p:spPr>
          <a:xfrm>
            <a:off x="730624" y="51360"/>
            <a:ext cx="10515600" cy="1325563"/>
          </a:xfrm>
        </p:spPr>
        <p:txBody>
          <a:bodyPr/>
          <a:lstStyle/>
          <a:p>
            <a:r>
              <a:rPr lang="en-US">
                <a:cs typeface="Calibri Light"/>
              </a:rPr>
              <a:t>Backend API demo</a:t>
            </a:r>
          </a:p>
        </p:txBody>
      </p:sp>
      <p:sp>
        <p:nvSpPr>
          <p:cNvPr id="3" name="Content Placeholder 2">
            <a:extLst>
              <a:ext uri="{FF2B5EF4-FFF2-40B4-BE49-F238E27FC236}">
                <a16:creationId xmlns:a16="http://schemas.microsoft.com/office/drawing/2014/main" id="{1D742798-6204-4957-D6C0-5DF654035AD6}"/>
              </a:ext>
            </a:extLst>
          </p:cNvPr>
          <p:cNvSpPr>
            <a:spLocks noGrp="1"/>
          </p:cNvSpPr>
          <p:nvPr>
            <p:ph idx="1"/>
          </p:nvPr>
        </p:nvSpPr>
        <p:spPr>
          <a:xfrm>
            <a:off x="730306" y="261163"/>
            <a:ext cx="10515600" cy="3285887"/>
          </a:xfrm>
        </p:spPr>
        <p:txBody>
          <a:bodyPr vert="horz" lIns="91440" tIns="45720" rIns="91440" bIns="45720" rtlCol="0" anchor="t">
            <a:noAutofit/>
          </a:bodyPr>
          <a:lstStyle/>
          <a:p>
            <a:pPr marL="0" indent="0">
              <a:buNone/>
            </a:pPr>
            <a:endParaRPr lang="en-IN" sz="8000">
              <a:ea typeface="+mn-lt"/>
              <a:cs typeface="+mn-lt"/>
            </a:endParaRPr>
          </a:p>
          <a:p>
            <a:endParaRPr lang="en-IN" sz="1800">
              <a:latin typeface="Arial"/>
              <a:ea typeface="+mn-lt"/>
              <a:cs typeface="Arial"/>
            </a:endParaRPr>
          </a:p>
          <a:p>
            <a:endParaRPr lang="en-US" sz="1800">
              <a:latin typeface="Arial"/>
              <a:ea typeface="+mn-lt"/>
              <a:cs typeface="Arial"/>
            </a:endParaRPr>
          </a:p>
          <a:p>
            <a:pPr marL="0" indent="0">
              <a:buNone/>
            </a:pPr>
            <a:endParaRPr lang="en-US" sz="1800">
              <a:latin typeface="Arial"/>
              <a:ea typeface="+mn-lt"/>
              <a:cs typeface="Arial"/>
            </a:endParaRPr>
          </a:p>
        </p:txBody>
      </p:sp>
      <p:pic>
        <p:nvPicPr>
          <p:cNvPr id="4" name="Screenshare - 2023-10-20 4_46_14 AM">
            <a:hlinkClick r:id="" action="ppaction://media"/>
            <a:extLst>
              <a:ext uri="{FF2B5EF4-FFF2-40B4-BE49-F238E27FC236}">
                <a16:creationId xmlns:a16="http://schemas.microsoft.com/office/drawing/2014/main" id="{DECDCD42-0DB0-3725-E56C-12A0C6BF79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837" y="1196788"/>
            <a:ext cx="9709150" cy="5486400"/>
          </a:xfrm>
          <a:prstGeom prst="rect">
            <a:avLst/>
          </a:prstGeom>
        </p:spPr>
      </p:pic>
    </p:spTree>
    <p:extLst>
      <p:ext uri="{BB962C8B-B14F-4D97-AF65-F5344CB8AC3E}">
        <p14:creationId xmlns:p14="http://schemas.microsoft.com/office/powerpoint/2010/main" val="198968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3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mj-lt"/>
                <a:cs typeface="+mj-lt"/>
              </a:rPr>
              <a:t>Show and Tell Questions</a:t>
            </a:r>
            <a:endParaRPr lang="en-US"/>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834796" y="2126795"/>
            <a:ext cx="10284175" cy="4156995"/>
          </a:xfrm>
        </p:spPr>
        <p:txBody>
          <a:bodyPr vert="horz" lIns="91440" tIns="45720" rIns="91440" bIns="45720" rtlCol="0" anchor="t">
            <a:noAutofit/>
          </a:bodyPr>
          <a:lstStyle/>
          <a:p>
            <a:pPr marL="0" indent="0">
              <a:buNone/>
              <a:defRPr/>
            </a:pPr>
            <a:r>
              <a:rPr lang="en-GB" sz="2000" b="1" dirty="0">
                <a:solidFill>
                  <a:prstClr val="black"/>
                </a:solidFill>
                <a:ea typeface="+mn-lt"/>
                <a:cs typeface="+mn-lt"/>
              </a:rPr>
              <a:t>How are the ASD and DS team members communicating? (Joel)</a:t>
            </a:r>
          </a:p>
          <a:p>
            <a:pPr>
              <a:defRPr/>
            </a:pPr>
            <a:r>
              <a:rPr lang="en-GB" sz="2000" dirty="0">
                <a:solidFill>
                  <a:prstClr val="black"/>
                </a:solidFill>
                <a:ea typeface="+mn-lt"/>
                <a:cs typeface="+mn-lt"/>
              </a:rPr>
              <a:t>Slacks for most team-related communication.</a:t>
            </a:r>
          </a:p>
          <a:p>
            <a:pPr>
              <a:defRPr/>
            </a:pPr>
            <a:r>
              <a:rPr lang="en-GB" sz="2000" dirty="0">
                <a:solidFill>
                  <a:prstClr val="black"/>
                </a:solidFill>
                <a:ea typeface="+mn-lt"/>
                <a:cs typeface="+mn-lt"/>
              </a:rPr>
              <a:t>GitHub for everything code-related.</a:t>
            </a:r>
          </a:p>
          <a:p>
            <a:pPr>
              <a:defRPr/>
            </a:pPr>
            <a:r>
              <a:rPr lang="en-GB" sz="2000" dirty="0">
                <a:solidFill>
                  <a:prstClr val="black"/>
                </a:solidFill>
                <a:ea typeface="+mn-lt"/>
                <a:cs typeface="+mn-lt"/>
              </a:rPr>
              <a:t>Azure Boards for project management-related.</a:t>
            </a:r>
          </a:p>
          <a:p>
            <a:pPr>
              <a:defRPr/>
            </a:pPr>
            <a:r>
              <a:rPr lang="en-GB" sz="2000" dirty="0">
                <a:solidFill>
                  <a:prstClr val="black"/>
                </a:solidFill>
                <a:ea typeface="+mn-lt"/>
                <a:cs typeface="+mn-lt"/>
              </a:rPr>
              <a:t>In-person meetings for nuanced collaboration and learning.</a:t>
            </a:r>
          </a:p>
          <a:p>
            <a:pPr>
              <a:defRPr/>
            </a:pPr>
            <a:r>
              <a:rPr lang="en-GB" sz="2000" dirty="0">
                <a:solidFill>
                  <a:prstClr val="black"/>
                </a:solidFill>
                <a:ea typeface="+mn-lt"/>
                <a:cs typeface="+mn-lt"/>
              </a:rPr>
              <a:t>Calls for immediate connection with teammates.</a:t>
            </a:r>
          </a:p>
          <a:p>
            <a:pPr marL="0" indent="0">
              <a:buNone/>
              <a:defRPr/>
            </a:pPr>
            <a:endParaRPr lang="en-GB" sz="2000" dirty="0">
              <a:ea typeface="+mn-lt"/>
              <a:cs typeface="+mn-lt"/>
            </a:endParaRPr>
          </a:p>
        </p:txBody>
      </p:sp>
    </p:spTree>
    <p:extLst>
      <p:ext uri="{BB962C8B-B14F-4D97-AF65-F5344CB8AC3E}">
        <p14:creationId xmlns:p14="http://schemas.microsoft.com/office/powerpoint/2010/main" val="1968556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mj-lt"/>
                <a:cs typeface="+mj-lt"/>
              </a:rPr>
              <a:t>Show and Tell Questions</a:t>
            </a:r>
            <a:endParaRPr lang="en-US"/>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834796" y="2126795"/>
            <a:ext cx="10284175" cy="4156995"/>
          </a:xfrm>
        </p:spPr>
        <p:txBody>
          <a:bodyPr vert="horz" lIns="91440" tIns="45720" rIns="91440" bIns="45720" rtlCol="0" anchor="t">
            <a:noAutofit/>
          </a:bodyPr>
          <a:lstStyle/>
          <a:p>
            <a:pPr marL="0" indent="0">
              <a:buNone/>
              <a:defRPr/>
            </a:pPr>
            <a:r>
              <a:rPr lang="en-GB" sz="2000" b="1">
                <a:ea typeface="+mn-lt"/>
                <a:cs typeface="+mn-lt"/>
              </a:rPr>
              <a:t>Is there any Knowledge Sharing between ASD and DS parts of the teams (Deny)</a:t>
            </a:r>
          </a:p>
          <a:p>
            <a:pPr marL="457200" indent="-457200">
              <a:defRPr/>
            </a:pPr>
            <a:r>
              <a:rPr lang="en-GB" sz="2000">
                <a:ea typeface="+mn-lt"/>
                <a:cs typeface="+mn-lt"/>
              </a:rPr>
              <a:t>Git, </a:t>
            </a:r>
            <a:r>
              <a:rPr lang="en-GB" sz="2000" err="1">
                <a:ea typeface="+mn-lt"/>
                <a:cs typeface="+mn-lt"/>
              </a:rPr>
              <a:t>Github</a:t>
            </a:r>
            <a:r>
              <a:rPr lang="en-GB" sz="2000">
                <a:ea typeface="+mn-lt"/>
                <a:cs typeface="+mn-lt"/>
              </a:rPr>
              <a:t>, Azure Boards DevOps (David, </a:t>
            </a:r>
            <a:r>
              <a:rPr lang="en-GB" sz="2000" err="1">
                <a:ea typeface="+mn-lt"/>
                <a:cs typeface="+mn-lt"/>
              </a:rPr>
              <a:t>Cheril</a:t>
            </a:r>
            <a:r>
              <a:rPr lang="en-GB" sz="2000">
                <a:ea typeface="+mn-lt"/>
                <a:cs typeface="+mn-lt"/>
              </a:rPr>
              <a:t>, Deny)</a:t>
            </a:r>
          </a:p>
          <a:p>
            <a:pPr marL="457200" indent="-457200">
              <a:defRPr/>
            </a:pPr>
            <a:r>
              <a:rPr lang="en-GB" sz="2000">
                <a:ea typeface="+mn-lt"/>
                <a:cs typeface="+mn-lt"/>
              </a:rPr>
              <a:t>AWS Console,  Azure Boards, Tailwind (David, Deny, </a:t>
            </a:r>
            <a:r>
              <a:rPr lang="en-GB" sz="2000" err="1">
                <a:ea typeface="+mn-lt"/>
                <a:cs typeface="+mn-lt"/>
              </a:rPr>
              <a:t>Cheril</a:t>
            </a:r>
            <a:r>
              <a:rPr lang="en-GB" sz="2000">
                <a:ea typeface="+mn-lt"/>
                <a:cs typeface="+mn-lt"/>
              </a:rPr>
              <a:t>)</a:t>
            </a:r>
          </a:p>
          <a:p>
            <a:pPr marL="457200" indent="-457200">
              <a:defRPr/>
            </a:pPr>
            <a:r>
              <a:rPr lang="en-GB" sz="2000">
                <a:ea typeface="+mn-lt"/>
                <a:cs typeface="+mn-lt"/>
              </a:rPr>
              <a:t>Figma, UI/UX and Design Thinking (</a:t>
            </a:r>
            <a:r>
              <a:rPr lang="en-GB" sz="2000" err="1">
                <a:ea typeface="+mn-lt"/>
                <a:cs typeface="+mn-lt"/>
              </a:rPr>
              <a:t>Cheril</a:t>
            </a:r>
            <a:r>
              <a:rPr lang="en-GB" sz="2000">
                <a:ea typeface="+mn-lt"/>
                <a:cs typeface="+mn-lt"/>
              </a:rPr>
              <a:t>, David, Deny)</a:t>
            </a:r>
          </a:p>
          <a:p>
            <a:pPr marL="457200" indent="-457200">
              <a:defRPr/>
            </a:pPr>
            <a:r>
              <a:rPr lang="en-GB" sz="2000">
                <a:ea typeface="+mn-lt"/>
                <a:cs typeface="+mn-lt"/>
              </a:rPr>
              <a:t>Amazon </a:t>
            </a:r>
            <a:r>
              <a:rPr lang="en-GB" sz="2000" err="1">
                <a:ea typeface="+mn-lt"/>
                <a:cs typeface="+mn-lt"/>
              </a:rPr>
              <a:t>Sagemaker</a:t>
            </a:r>
            <a:r>
              <a:rPr lang="en-GB" sz="2000">
                <a:ea typeface="+mn-lt"/>
                <a:cs typeface="+mn-lt"/>
              </a:rPr>
              <a:t>, NLP, ML Techniques (Joel, Deny, David) .</a:t>
            </a:r>
          </a:p>
          <a:p>
            <a:pPr marL="457200" indent="-457200">
              <a:defRPr/>
            </a:pPr>
            <a:r>
              <a:rPr lang="en-GB" sz="2000">
                <a:ea typeface="+mn-lt"/>
                <a:cs typeface="+mn-lt"/>
              </a:rPr>
              <a:t>Data Science aspects (Joel)</a:t>
            </a:r>
          </a:p>
          <a:p>
            <a:pPr marL="457200" indent="-457200">
              <a:defRPr/>
            </a:pPr>
            <a:r>
              <a:rPr lang="en-GB" sz="2000">
                <a:ea typeface="+mn-lt"/>
                <a:cs typeface="+mn-lt"/>
              </a:rPr>
              <a:t>Spring Boot,  API, System Design (</a:t>
            </a:r>
            <a:r>
              <a:rPr lang="en-GB" sz="2000" err="1">
                <a:ea typeface="+mn-lt"/>
                <a:cs typeface="+mn-lt"/>
              </a:rPr>
              <a:t>Cheril</a:t>
            </a:r>
            <a:r>
              <a:rPr lang="en-GB" sz="2000">
                <a:ea typeface="+mn-lt"/>
                <a:cs typeface="+mn-lt"/>
              </a:rPr>
              <a:t>, David)</a:t>
            </a:r>
          </a:p>
          <a:p>
            <a:pPr marL="0" indent="0">
              <a:buNone/>
              <a:defRPr/>
            </a:pPr>
            <a:endParaRPr lang="en-GB" sz="2000">
              <a:ea typeface="+mn-lt"/>
              <a:cs typeface="+mn-lt"/>
            </a:endParaRPr>
          </a:p>
        </p:txBody>
      </p:sp>
    </p:spTree>
    <p:extLst>
      <p:ext uri="{BB962C8B-B14F-4D97-AF65-F5344CB8AC3E}">
        <p14:creationId xmlns:p14="http://schemas.microsoft.com/office/powerpoint/2010/main" val="1622194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cs typeface="Calibri"/>
            </a:endParaRPr>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mj-lt"/>
                <a:cs typeface="+mj-lt"/>
              </a:rPr>
              <a:t>Show and Tell Questions</a:t>
            </a:r>
            <a:endParaRPr lang="en-US"/>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834796" y="2126795"/>
            <a:ext cx="10284175" cy="4156995"/>
          </a:xfrm>
        </p:spPr>
        <p:txBody>
          <a:bodyPr vert="horz" lIns="91440" tIns="45720" rIns="91440" bIns="45720" rtlCol="0" anchor="t">
            <a:normAutofit fontScale="40000" lnSpcReduction="20000"/>
          </a:bodyPr>
          <a:lstStyle/>
          <a:p>
            <a:pPr marL="0" indent="0">
              <a:buNone/>
              <a:defRPr/>
            </a:pPr>
            <a:r>
              <a:rPr lang="en-GB" sz="5100" b="1" dirty="0">
                <a:solidFill>
                  <a:prstClr val="black"/>
                </a:solidFill>
                <a:cs typeface="Calibri"/>
              </a:rPr>
              <a:t>GitHub – Who is managing it or have oversight of what is being done on it (each week) (David)</a:t>
            </a:r>
            <a:endParaRPr lang="en-US" sz="5100" dirty="0">
              <a:solidFill>
                <a:prstClr val="black"/>
              </a:solidFill>
              <a:cs typeface="Calibri"/>
            </a:endParaRPr>
          </a:p>
          <a:p>
            <a:pPr marL="0" indent="0">
              <a:buNone/>
              <a:defRPr/>
            </a:pPr>
            <a:r>
              <a:rPr lang="en-GB" sz="5100" dirty="0">
                <a:solidFill>
                  <a:prstClr val="black"/>
                </a:solidFill>
                <a:cs typeface="Calibri"/>
              </a:rPr>
              <a:t>David has taken the responsibility of managing the GitHub. </a:t>
            </a:r>
            <a:br>
              <a:rPr lang="en-GB" sz="5100" dirty="0">
                <a:solidFill>
                  <a:prstClr val="black"/>
                </a:solidFill>
                <a:cs typeface="Calibri"/>
              </a:rPr>
            </a:br>
            <a:r>
              <a:rPr lang="en-GB" sz="5100" dirty="0">
                <a:solidFill>
                  <a:prstClr val="black"/>
                </a:solidFill>
                <a:cs typeface="Calibri"/>
              </a:rPr>
              <a:t>We currently have branch protection rules in place to prevent merging into the main branch without approval from another team member.</a:t>
            </a:r>
          </a:p>
          <a:p>
            <a:pPr marL="0" indent="0">
              <a:buNone/>
              <a:defRPr/>
            </a:pPr>
            <a:endParaRPr lang="en-US" sz="5100" dirty="0">
              <a:solidFill>
                <a:prstClr val="black"/>
              </a:solidFill>
              <a:ea typeface="Calibri"/>
              <a:cs typeface="Calibri"/>
            </a:endParaRPr>
          </a:p>
          <a:p>
            <a:pPr marL="0" indent="0">
              <a:buNone/>
              <a:defRPr/>
            </a:pPr>
            <a:endParaRPr lang="en-GB" sz="5100" dirty="0">
              <a:solidFill>
                <a:prstClr val="black"/>
              </a:solidFill>
              <a:cs typeface="Calibri"/>
            </a:endParaRPr>
          </a:p>
          <a:p>
            <a:pPr>
              <a:buNone/>
              <a:defRPr/>
            </a:pPr>
            <a:r>
              <a:rPr lang="en-GB" sz="5100" b="1" dirty="0">
                <a:solidFill>
                  <a:prstClr val="black"/>
                </a:solidFill>
                <a:cs typeface="Calibri"/>
              </a:rPr>
              <a:t>What do you think the key milestone that you have yet to overcome as a team?  (Cheryl)</a:t>
            </a:r>
            <a:endParaRPr lang="en-US" sz="5100" b="1" dirty="0">
              <a:solidFill>
                <a:prstClr val="black"/>
              </a:solidFill>
              <a:cs typeface="Calibri"/>
            </a:endParaRPr>
          </a:p>
          <a:p>
            <a:pPr marL="0" indent="-57150">
              <a:buNone/>
              <a:defRPr/>
            </a:pPr>
            <a:r>
              <a:rPr lang="en-GB" sz="5100" dirty="0">
                <a:solidFill>
                  <a:prstClr val="black"/>
                </a:solidFill>
                <a:cs typeface="Calibri"/>
              </a:rPr>
              <a:t>From a technical standpoint, we consider the restructuring of sentences and paragraphs to be the most challenging task that we must tackle. Given that our team comprises only one data science member, there exists a learning curve for each of us to enhance our contributions to development.</a:t>
            </a:r>
            <a:br>
              <a:rPr lang="en-GB" sz="5100" dirty="0">
                <a:cs typeface="Calibri"/>
              </a:rPr>
            </a:br>
            <a:r>
              <a:rPr lang="en-GB" sz="5100" dirty="0">
                <a:solidFill>
                  <a:prstClr val="black"/>
                </a:solidFill>
                <a:cs typeface="Calibri"/>
              </a:rPr>
              <a:t>As a team, we must collectively embrace adhering to the outlined process and taking ownership of each of our tasks.</a:t>
            </a:r>
            <a:endParaRPr lang="en-US" sz="5100" dirty="0">
              <a:solidFill>
                <a:prstClr val="black"/>
              </a:solidFill>
              <a:ea typeface="Calibri" panose="020F0502020204030204"/>
              <a:cs typeface="Calibri"/>
            </a:endParaRPr>
          </a:p>
          <a:p>
            <a:pPr>
              <a:buNone/>
              <a:defRPr/>
            </a:pPr>
            <a:br>
              <a:rPr lang="en-GB" dirty="0">
                <a:ea typeface="+mn-lt"/>
                <a:cs typeface="+mn-lt"/>
              </a:rPr>
            </a:br>
            <a:endParaRPr lang="en-GB" sz="2200" dirty="0">
              <a:cs typeface="Calibri"/>
            </a:endParaRPr>
          </a:p>
        </p:txBody>
      </p:sp>
    </p:spTree>
    <p:extLst>
      <p:ext uri="{BB962C8B-B14F-4D97-AF65-F5344CB8AC3E}">
        <p14:creationId xmlns:p14="http://schemas.microsoft.com/office/powerpoint/2010/main" val="1444448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mj-lt"/>
                <a:cs typeface="+mj-lt"/>
              </a:rPr>
              <a:t>Show and Tell Questions</a:t>
            </a:r>
            <a:endParaRPr lang="en-US"/>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834796" y="2126795"/>
            <a:ext cx="10284175" cy="4156995"/>
          </a:xfrm>
        </p:spPr>
        <p:txBody>
          <a:bodyPr vert="horz" lIns="91440" tIns="45720" rIns="91440" bIns="45720" rtlCol="0" anchor="t">
            <a:normAutofit fontScale="47500" lnSpcReduction="20000"/>
          </a:bodyPr>
          <a:lstStyle/>
          <a:p>
            <a:pPr>
              <a:buNone/>
              <a:defRPr/>
            </a:pPr>
            <a:r>
              <a:rPr lang="en-GB" sz="3600" b="1">
                <a:solidFill>
                  <a:prstClr val="black"/>
                </a:solidFill>
                <a:latin typeface="Arial"/>
                <a:ea typeface="+mn-lt"/>
                <a:cs typeface="+mn-lt"/>
              </a:rPr>
              <a:t>What are the 3 key learnings you have taken away from the process so far? (Joel)</a:t>
            </a:r>
          </a:p>
          <a:p>
            <a:pPr>
              <a:defRPr/>
            </a:pPr>
            <a:r>
              <a:rPr lang="en-GB" sz="3600">
                <a:solidFill>
                  <a:prstClr val="black"/>
                </a:solidFill>
                <a:latin typeface="Arial"/>
                <a:ea typeface="+mn-lt"/>
                <a:cs typeface="+mn-lt"/>
              </a:rPr>
              <a:t>An in-person working environment mixed with virtual meetings helps the team be more productive.</a:t>
            </a:r>
          </a:p>
          <a:p>
            <a:pPr>
              <a:defRPr/>
            </a:pPr>
            <a:r>
              <a:rPr lang="en-GB" sz="3600">
                <a:solidFill>
                  <a:prstClr val="black"/>
                </a:solidFill>
                <a:latin typeface="Arial"/>
                <a:ea typeface="+mn-lt"/>
                <a:cs typeface="+mn-lt"/>
              </a:rPr>
              <a:t>Dyslexia is a complex condition, and we have discovered that most of major problems only require easy technical solutions and vice versa.</a:t>
            </a:r>
          </a:p>
          <a:p>
            <a:pPr>
              <a:defRPr/>
            </a:pPr>
            <a:r>
              <a:rPr lang="en-GB" sz="3600">
                <a:solidFill>
                  <a:prstClr val="black"/>
                </a:solidFill>
                <a:latin typeface="Arial"/>
                <a:ea typeface="+mn-lt"/>
                <a:cs typeface="+mn-lt"/>
              </a:rPr>
              <a:t>Communication is key in ensuring everybody is on track.</a:t>
            </a:r>
          </a:p>
          <a:p>
            <a:pPr marL="0" indent="0">
              <a:buNone/>
              <a:defRPr/>
            </a:pPr>
            <a:endParaRPr lang="en-GB" sz="3600" b="1">
              <a:solidFill>
                <a:prstClr val="black"/>
              </a:solidFill>
              <a:latin typeface="Arial"/>
              <a:ea typeface="+mn-lt"/>
              <a:cs typeface="+mn-lt"/>
            </a:endParaRPr>
          </a:p>
          <a:p>
            <a:pPr marL="0" indent="0">
              <a:buNone/>
              <a:defRPr/>
            </a:pPr>
            <a:r>
              <a:rPr lang="en-GB" sz="3600" b="1">
                <a:solidFill>
                  <a:prstClr val="black"/>
                </a:solidFill>
                <a:latin typeface="Arial"/>
                <a:ea typeface="+mn-lt"/>
                <a:cs typeface="+mn-lt"/>
              </a:rPr>
              <a:t>How are you dealing with the day-to-day problems you have as a team? (Deny)</a:t>
            </a:r>
          </a:p>
          <a:p>
            <a:pPr>
              <a:defRPr/>
            </a:pPr>
            <a:r>
              <a:rPr lang="en-GB" sz="3600">
                <a:solidFill>
                  <a:prstClr val="black"/>
                </a:solidFill>
                <a:latin typeface="Arial"/>
                <a:ea typeface="+mn-lt"/>
                <a:cs typeface="+mn-lt"/>
              </a:rPr>
              <a:t>Communication</a:t>
            </a:r>
          </a:p>
          <a:p>
            <a:pPr>
              <a:defRPr/>
            </a:pPr>
            <a:r>
              <a:rPr lang="en-GB" sz="3600">
                <a:solidFill>
                  <a:prstClr val="black"/>
                </a:solidFill>
                <a:latin typeface="Arial"/>
                <a:ea typeface="+mn-lt"/>
                <a:cs typeface="+mn-lt"/>
              </a:rPr>
              <a:t>In-person collaboration</a:t>
            </a:r>
          </a:p>
          <a:p>
            <a:pPr>
              <a:defRPr/>
            </a:pPr>
            <a:r>
              <a:rPr lang="en-GB" sz="3600">
                <a:solidFill>
                  <a:prstClr val="black"/>
                </a:solidFill>
                <a:latin typeface="Arial"/>
                <a:ea typeface="+mn-lt"/>
                <a:cs typeface="+mn-lt"/>
              </a:rPr>
              <a:t>Breakdown of tasks</a:t>
            </a:r>
          </a:p>
          <a:p>
            <a:pPr>
              <a:defRPr/>
            </a:pPr>
            <a:r>
              <a:rPr lang="en-GB" sz="3600">
                <a:solidFill>
                  <a:prstClr val="black"/>
                </a:solidFill>
                <a:latin typeface="Arial"/>
                <a:ea typeface="+mn-lt"/>
                <a:cs typeface="+mn-lt"/>
              </a:rPr>
              <a:t>Daily standup/discussions</a:t>
            </a:r>
          </a:p>
          <a:p>
            <a:pPr>
              <a:defRPr/>
            </a:pPr>
            <a:r>
              <a:rPr lang="en-GB" sz="3600">
                <a:solidFill>
                  <a:prstClr val="black"/>
                </a:solidFill>
                <a:latin typeface="Arial"/>
                <a:ea typeface="+mn-lt"/>
                <a:cs typeface="+mn-lt"/>
              </a:rPr>
              <a:t>Team evaluation</a:t>
            </a:r>
          </a:p>
          <a:p>
            <a:pPr>
              <a:buNone/>
              <a:defRPr/>
            </a:pPr>
            <a:endParaRPr lang="en-GB" sz="2000">
              <a:solidFill>
                <a:prstClr val="black"/>
              </a:solidFill>
              <a:latin typeface="Arial"/>
              <a:ea typeface="+mn-lt"/>
              <a:cs typeface="+mn-lt"/>
            </a:endParaRPr>
          </a:p>
          <a:p>
            <a:pPr marL="0" indent="0">
              <a:buNone/>
              <a:defRPr/>
            </a:pPr>
            <a:br>
              <a:rPr lang="en-GB">
                <a:ea typeface="+mn-lt"/>
                <a:cs typeface="+mn-lt"/>
              </a:rPr>
            </a:br>
            <a:endParaRPr lang="en-GB" sz="2000">
              <a:solidFill>
                <a:prstClr val="black"/>
              </a:solidFill>
              <a:latin typeface="Arial"/>
              <a:ea typeface="+mn-lt"/>
              <a:cs typeface="+mn-lt"/>
            </a:endParaRPr>
          </a:p>
        </p:txBody>
      </p:sp>
    </p:spTree>
    <p:extLst>
      <p:ext uri="{BB962C8B-B14F-4D97-AF65-F5344CB8AC3E}">
        <p14:creationId xmlns:p14="http://schemas.microsoft.com/office/powerpoint/2010/main" val="2830654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IN">
                <a:ea typeface="+mj-lt"/>
                <a:cs typeface="+mj-lt"/>
              </a:rPr>
              <a:t>Show and Tell Questions</a:t>
            </a:r>
            <a:endParaRPr lang="en-US"/>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834796" y="2126795"/>
            <a:ext cx="10284175" cy="4156995"/>
          </a:xfrm>
        </p:spPr>
        <p:txBody>
          <a:bodyPr vert="horz" lIns="91440" tIns="45720" rIns="91440" bIns="45720" rtlCol="0" anchor="t">
            <a:normAutofit fontScale="92500" lnSpcReduction="10000"/>
          </a:bodyPr>
          <a:lstStyle/>
          <a:p>
            <a:pPr>
              <a:buNone/>
              <a:defRPr/>
            </a:pPr>
            <a:endParaRPr lang="en-GB" sz="2400">
              <a:solidFill>
                <a:prstClr val="black"/>
              </a:solidFill>
              <a:ea typeface="+mn-lt"/>
              <a:cs typeface="+mn-lt"/>
            </a:endParaRPr>
          </a:p>
          <a:p>
            <a:pPr>
              <a:buNone/>
              <a:defRPr/>
            </a:pPr>
            <a:r>
              <a:rPr lang="en-GB" sz="2400" b="1">
                <a:solidFill>
                  <a:prstClr val="black"/>
                </a:solidFill>
                <a:ea typeface="+mn-lt"/>
                <a:cs typeface="+mn-lt"/>
              </a:rPr>
              <a:t>What changes to the team dynamics are required for the remainder of the project?  (David)</a:t>
            </a:r>
            <a:endParaRPr lang="en-GB" sz="2400">
              <a:solidFill>
                <a:prstClr val="black"/>
              </a:solidFill>
              <a:ea typeface="+mn-lt"/>
              <a:cs typeface="+mn-lt"/>
            </a:endParaRPr>
          </a:p>
          <a:p>
            <a:pPr>
              <a:defRPr/>
            </a:pPr>
            <a:r>
              <a:rPr lang="en-GB" sz="2400">
                <a:solidFill>
                  <a:prstClr val="black"/>
                </a:solidFill>
                <a:ea typeface="+mn-lt"/>
                <a:cs typeface="+mn-lt"/>
              </a:rPr>
              <a:t>Document individual research and increase GitHub contributions.</a:t>
            </a:r>
            <a:endParaRPr lang="en-GB">
              <a:solidFill>
                <a:prstClr val="black"/>
              </a:solidFill>
              <a:ea typeface="+mn-lt"/>
              <a:cs typeface="+mn-lt"/>
            </a:endParaRPr>
          </a:p>
          <a:p>
            <a:pPr>
              <a:defRPr/>
            </a:pPr>
            <a:r>
              <a:rPr lang="en-GB" sz="2400">
                <a:solidFill>
                  <a:prstClr val="black"/>
                </a:solidFill>
                <a:ea typeface="+mn-lt"/>
                <a:cs typeface="+mn-lt"/>
              </a:rPr>
              <a:t>Prioritise more in-person meetings and knowledge-sharing sessions.</a:t>
            </a:r>
          </a:p>
          <a:p>
            <a:pPr>
              <a:defRPr/>
            </a:pPr>
            <a:r>
              <a:rPr lang="en-GB" sz="2400">
                <a:solidFill>
                  <a:prstClr val="black"/>
                </a:solidFill>
                <a:ea typeface="+mn-lt"/>
                <a:cs typeface="+mn-lt"/>
              </a:rPr>
              <a:t>Communicate technical/personal issues/difficulties earlier.</a:t>
            </a:r>
          </a:p>
          <a:p>
            <a:pPr>
              <a:defRPr/>
            </a:pPr>
            <a:r>
              <a:rPr lang="en-GB" sz="2400">
                <a:solidFill>
                  <a:prstClr val="black"/>
                </a:solidFill>
                <a:ea typeface="+mn-lt"/>
                <a:cs typeface="+mn-lt"/>
              </a:rPr>
              <a:t>Frequent communication with stakeholders such as professors, and users to be able to build a better application.</a:t>
            </a:r>
          </a:p>
          <a:p>
            <a:pPr>
              <a:defRPr/>
            </a:pPr>
            <a:r>
              <a:rPr lang="en-GB" sz="2400">
                <a:solidFill>
                  <a:prstClr val="black"/>
                </a:solidFill>
                <a:ea typeface="+mn-lt"/>
                <a:cs typeface="+mn-lt"/>
              </a:rPr>
              <a:t>Document research done by the team members so there’s more visibility. </a:t>
            </a:r>
          </a:p>
          <a:p>
            <a:pPr marL="0" indent="0">
              <a:buNone/>
              <a:defRPr/>
            </a:pPr>
            <a:br>
              <a:rPr lang="en-GB">
                <a:ea typeface="+mn-lt"/>
                <a:cs typeface="+mn-lt"/>
              </a:rPr>
            </a:br>
            <a:endParaRPr lang="en-GB">
              <a:solidFill>
                <a:prstClr val="black"/>
              </a:solidFill>
              <a:ea typeface="+mn-lt"/>
              <a:cs typeface="+mn-lt"/>
            </a:endParaRPr>
          </a:p>
        </p:txBody>
      </p:sp>
    </p:spTree>
    <p:extLst>
      <p:ext uri="{BB962C8B-B14F-4D97-AF65-F5344CB8AC3E}">
        <p14:creationId xmlns:p14="http://schemas.microsoft.com/office/powerpoint/2010/main" val="98558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4982-187E-94A2-B570-DEE36687897D}"/>
              </a:ext>
            </a:extLst>
          </p:cNvPr>
          <p:cNvSpPr>
            <a:spLocks noGrp="1"/>
          </p:cNvSpPr>
          <p:nvPr>
            <p:ph type="title"/>
          </p:nvPr>
        </p:nvSpPr>
        <p:spPr/>
        <p:txBody>
          <a:bodyPr/>
          <a:lstStyle/>
          <a:p>
            <a:r>
              <a:rPr lang="en-US">
                <a:ea typeface="+mj-lt"/>
                <a:cs typeface="+mj-lt"/>
              </a:rPr>
              <a:t>Dyslexia friendly rules</a:t>
            </a:r>
            <a:endParaRPr lang="en-US"/>
          </a:p>
        </p:txBody>
      </p:sp>
      <p:sp>
        <p:nvSpPr>
          <p:cNvPr id="3" name="Content Placeholder 2">
            <a:extLst>
              <a:ext uri="{FF2B5EF4-FFF2-40B4-BE49-F238E27FC236}">
                <a16:creationId xmlns:a16="http://schemas.microsoft.com/office/drawing/2014/main" id="{1D742798-6204-4957-D6C0-5DF654035AD6}"/>
              </a:ext>
            </a:extLst>
          </p:cNvPr>
          <p:cNvSpPr>
            <a:spLocks noGrp="1"/>
          </p:cNvSpPr>
          <p:nvPr>
            <p:ph idx="1"/>
          </p:nvPr>
        </p:nvSpPr>
        <p:spPr>
          <a:xfrm>
            <a:off x="838200" y="1714647"/>
            <a:ext cx="10515600" cy="4351338"/>
          </a:xfrm>
        </p:spPr>
        <p:txBody>
          <a:bodyPr vert="horz" lIns="91440" tIns="45720" rIns="91440" bIns="45720" rtlCol="0" anchor="t">
            <a:normAutofit/>
          </a:bodyPr>
          <a:lstStyle/>
          <a:p>
            <a:pPr marL="0" indent="0">
              <a:buNone/>
            </a:pPr>
            <a:r>
              <a:rPr lang="en-IN" sz="2400">
                <a:latin typeface="Arial"/>
                <a:ea typeface="+mn-lt"/>
                <a:cs typeface="Arial"/>
              </a:rPr>
              <a:t>2. Headings and Structure</a:t>
            </a:r>
            <a:endParaRPr lang="en-US" sz="2400">
              <a:latin typeface="Arial"/>
              <a:ea typeface="+mn-lt"/>
              <a:cs typeface="Arial"/>
            </a:endParaRPr>
          </a:p>
          <a:p>
            <a:r>
              <a:rPr lang="en-IN" sz="2400">
                <a:latin typeface="Arial"/>
                <a:ea typeface="+mn-lt"/>
                <a:cs typeface="Arial"/>
              </a:rPr>
              <a:t>Use headings and styles to create a consistent structure to aid navigation.</a:t>
            </a:r>
            <a:endParaRPr lang="en-US" sz="2400">
              <a:latin typeface="Arial"/>
              <a:ea typeface="+mn-lt"/>
              <a:cs typeface="Arial"/>
            </a:endParaRPr>
          </a:p>
          <a:p>
            <a:r>
              <a:rPr lang="en-IN" sz="2400">
                <a:latin typeface="Arial"/>
                <a:ea typeface="+mn-lt"/>
                <a:cs typeface="Arial"/>
              </a:rPr>
              <a:t>For headings, use a font size that is at least 20% larger than normal text. Consider using bold for further emphasis.</a:t>
            </a:r>
            <a:endParaRPr lang="en-US" sz="2400">
              <a:latin typeface="Arial"/>
              <a:ea typeface="+mn-lt"/>
              <a:cs typeface="Arial"/>
            </a:endParaRPr>
          </a:p>
          <a:p>
            <a:pPr marL="0" indent="0">
              <a:buNone/>
            </a:pPr>
            <a:endParaRPr lang="en-IN" sz="2400">
              <a:latin typeface="Arial"/>
              <a:ea typeface="+mn-lt"/>
              <a:cs typeface="Arial"/>
            </a:endParaRPr>
          </a:p>
          <a:p>
            <a:pPr marL="0" indent="0">
              <a:buNone/>
            </a:pPr>
            <a:endParaRPr lang="en-US" sz="2400">
              <a:latin typeface="Arial"/>
              <a:ea typeface="+mn-lt"/>
              <a:cs typeface="Arial"/>
            </a:endParaRPr>
          </a:p>
        </p:txBody>
      </p:sp>
    </p:spTree>
    <p:extLst>
      <p:ext uri="{BB962C8B-B14F-4D97-AF65-F5344CB8AC3E}">
        <p14:creationId xmlns:p14="http://schemas.microsoft.com/office/powerpoint/2010/main" val="2993461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09DAEC54-7AEB-3FE6-9089-2D98906C2BE5}"/>
              </a:ext>
            </a:extLst>
          </p:cNvPr>
          <p:cNvPicPr>
            <a:picLocks noChangeAspect="1"/>
          </p:cNvPicPr>
          <p:nvPr/>
        </p:nvPicPr>
        <p:blipFill rotWithShape="1">
          <a:blip r:embed="rId3"/>
          <a:srcRect r="15627" b="-1"/>
          <a:stretch/>
        </p:blipFill>
        <p:spPr>
          <a:xfrm>
            <a:off x="3523485" y="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F16DC-81DE-FF52-D9EB-9075F85290A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6000">
                <a:solidFill>
                  <a:schemeClr val="bg1"/>
                </a:solidFill>
              </a:rPr>
              <a:t>Thank you!</a:t>
            </a:r>
          </a:p>
        </p:txBody>
      </p:sp>
      <p:sp>
        <p:nvSpPr>
          <p:cNvPr id="3" name="Content Placeholder 2">
            <a:extLst>
              <a:ext uri="{FF2B5EF4-FFF2-40B4-BE49-F238E27FC236}">
                <a16:creationId xmlns:a16="http://schemas.microsoft.com/office/drawing/2014/main" id="{0EBD7370-FC5B-C0D6-F608-99FD5E71284B}"/>
              </a:ext>
            </a:extLst>
          </p:cNvPr>
          <p:cNvSpPr>
            <a:spLocks noGrp="1"/>
          </p:cNvSpPr>
          <p:nvPr>
            <p:ph sz="half" idx="1"/>
          </p:nvPr>
        </p:nvSpPr>
        <p:spPr>
          <a:xfrm>
            <a:off x="477980" y="4872922"/>
            <a:ext cx="4023359" cy="1208141"/>
          </a:xfrm>
        </p:spPr>
        <p:txBody>
          <a:bodyPr vert="horz" lIns="91440" tIns="45720" rIns="91440" bIns="45720" rtlCol="0">
            <a:normAutofit/>
          </a:bodyPr>
          <a:lstStyle/>
          <a:p>
            <a:pPr marL="0" indent="0">
              <a:buNone/>
            </a:pPr>
            <a:r>
              <a:rPr lang="en-US">
                <a:solidFill>
                  <a:schemeClr val="bg1"/>
                </a:solidFill>
              </a:rPr>
              <a:t>Any Questions??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176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4982-187E-94A2-B570-DEE36687897D}"/>
              </a:ext>
            </a:extLst>
          </p:cNvPr>
          <p:cNvSpPr>
            <a:spLocks noGrp="1"/>
          </p:cNvSpPr>
          <p:nvPr>
            <p:ph type="title"/>
          </p:nvPr>
        </p:nvSpPr>
        <p:spPr/>
        <p:txBody>
          <a:bodyPr/>
          <a:lstStyle/>
          <a:p>
            <a:r>
              <a:rPr lang="en-US">
                <a:ea typeface="+mj-lt"/>
                <a:cs typeface="+mj-lt"/>
              </a:rPr>
              <a:t>Dyslexia friendly rules</a:t>
            </a:r>
            <a:endParaRPr lang="en-US"/>
          </a:p>
        </p:txBody>
      </p:sp>
      <p:sp>
        <p:nvSpPr>
          <p:cNvPr id="3" name="Content Placeholder 2">
            <a:extLst>
              <a:ext uri="{FF2B5EF4-FFF2-40B4-BE49-F238E27FC236}">
                <a16:creationId xmlns:a16="http://schemas.microsoft.com/office/drawing/2014/main" id="{1D742798-6204-4957-D6C0-5DF654035AD6}"/>
              </a:ext>
            </a:extLst>
          </p:cNvPr>
          <p:cNvSpPr>
            <a:spLocks noGrp="1"/>
          </p:cNvSpPr>
          <p:nvPr>
            <p:ph idx="1"/>
          </p:nvPr>
        </p:nvSpPr>
        <p:spPr>
          <a:xfrm>
            <a:off x="838200" y="1688075"/>
            <a:ext cx="10515600" cy="4351338"/>
          </a:xfrm>
        </p:spPr>
        <p:txBody>
          <a:bodyPr vert="horz" lIns="91440" tIns="45720" rIns="91440" bIns="45720" rtlCol="0" anchor="t">
            <a:normAutofit/>
          </a:bodyPr>
          <a:lstStyle/>
          <a:p>
            <a:pPr marL="0" indent="0">
              <a:buNone/>
            </a:pPr>
            <a:r>
              <a:rPr lang="en-IN" sz="2400">
                <a:latin typeface="Arial"/>
                <a:ea typeface="+mn-lt"/>
                <a:cs typeface="Arial"/>
              </a:rPr>
              <a:t>3.  Colour</a:t>
            </a:r>
            <a:endParaRPr lang="en-US" sz="2400">
              <a:latin typeface="Arial"/>
              <a:ea typeface="+mn-lt"/>
              <a:cs typeface="Arial"/>
            </a:endParaRPr>
          </a:p>
          <a:p>
            <a:r>
              <a:rPr lang="en-IN" sz="2400">
                <a:latin typeface="Arial"/>
                <a:ea typeface="+mn-lt"/>
                <a:cs typeface="Arial"/>
              </a:rPr>
              <a:t>Use single colour backgrounds without patterns, pictures, or distracting elements.</a:t>
            </a:r>
            <a:endParaRPr lang="en-US" sz="2400">
              <a:latin typeface="Arial"/>
              <a:ea typeface="+mn-lt"/>
              <a:cs typeface="Arial"/>
            </a:endParaRPr>
          </a:p>
          <a:p>
            <a:r>
              <a:rPr lang="en-IN" sz="2400">
                <a:latin typeface="Arial"/>
                <a:ea typeface="+mn-lt"/>
                <a:cs typeface="Arial"/>
              </a:rPr>
              <a:t>Ensure sufficient contrast levels between background and text.</a:t>
            </a:r>
            <a:endParaRPr lang="en-US" sz="2400">
              <a:latin typeface="Arial"/>
              <a:ea typeface="+mn-lt"/>
              <a:cs typeface="Arial"/>
            </a:endParaRPr>
          </a:p>
          <a:p>
            <a:r>
              <a:rPr lang="en-IN" sz="2400">
                <a:latin typeface="Arial"/>
                <a:ea typeface="+mn-lt"/>
                <a:cs typeface="Arial"/>
              </a:rPr>
              <a:t>Use dark coloured text on a light background color like cream or soft pastel.</a:t>
            </a:r>
            <a:endParaRPr lang="en-US" sz="2400">
              <a:latin typeface="Arial"/>
              <a:ea typeface="+mn-lt"/>
              <a:cs typeface="Arial"/>
            </a:endParaRPr>
          </a:p>
          <a:p>
            <a:r>
              <a:rPr lang="en-IN" sz="2400">
                <a:latin typeface="Arial"/>
                <a:ea typeface="+mn-lt"/>
                <a:cs typeface="Arial"/>
              </a:rPr>
              <a:t>Avoid using green and red/pink, as these colours can be difficult for individuals with colour vision deficiencies.</a:t>
            </a:r>
            <a:endParaRPr lang="en-US" sz="2400">
              <a:latin typeface="Arial"/>
              <a:ea typeface="+mn-lt"/>
              <a:cs typeface="Arial"/>
            </a:endParaRPr>
          </a:p>
          <a:p>
            <a:pPr marL="0" indent="0">
              <a:buNone/>
            </a:pPr>
            <a:endParaRPr lang="en-IN" sz="2400">
              <a:latin typeface="Arial"/>
              <a:ea typeface="+mn-lt"/>
              <a:cs typeface="Arial"/>
            </a:endParaRPr>
          </a:p>
        </p:txBody>
      </p:sp>
    </p:spTree>
    <p:extLst>
      <p:ext uri="{BB962C8B-B14F-4D97-AF65-F5344CB8AC3E}">
        <p14:creationId xmlns:p14="http://schemas.microsoft.com/office/powerpoint/2010/main" val="3773879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4982-187E-94A2-B570-DEE36687897D}"/>
              </a:ext>
            </a:extLst>
          </p:cNvPr>
          <p:cNvSpPr>
            <a:spLocks noGrp="1"/>
          </p:cNvSpPr>
          <p:nvPr>
            <p:ph type="title"/>
          </p:nvPr>
        </p:nvSpPr>
        <p:spPr/>
        <p:txBody>
          <a:bodyPr/>
          <a:lstStyle/>
          <a:p>
            <a:r>
              <a:rPr lang="en-US">
                <a:ea typeface="+mj-lt"/>
                <a:cs typeface="+mj-lt"/>
              </a:rPr>
              <a:t>Dyslexia friendly rules</a:t>
            </a:r>
            <a:endParaRPr lang="en-US"/>
          </a:p>
        </p:txBody>
      </p:sp>
      <p:sp>
        <p:nvSpPr>
          <p:cNvPr id="3" name="Content Placeholder 2">
            <a:extLst>
              <a:ext uri="{FF2B5EF4-FFF2-40B4-BE49-F238E27FC236}">
                <a16:creationId xmlns:a16="http://schemas.microsoft.com/office/drawing/2014/main" id="{1D742798-6204-4957-D6C0-5DF654035AD6}"/>
              </a:ext>
            </a:extLst>
          </p:cNvPr>
          <p:cNvSpPr>
            <a:spLocks noGrp="1"/>
          </p:cNvSpPr>
          <p:nvPr>
            <p:ph idx="1"/>
          </p:nvPr>
        </p:nvSpPr>
        <p:spPr>
          <a:xfrm>
            <a:off x="841654" y="1687085"/>
            <a:ext cx="10515600" cy="4519672"/>
          </a:xfrm>
        </p:spPr>
        <p:txBody>
          <a:bodyPr vert="horz" lIns="91440" tIns="45720" rIns="91440" bIns="45720" rtlCol="0" anchor="t">
            <a:noAutofit/>
          </a:bodyPr>
          <a:lstStyle/>
          <a:p>
            <a:pPr marL="0" indent="0">
              <a:buNone/>
            </a:pPr>
            <a:r>
              <a:rPr lang="en-IN" sz="2400">
                <a:latin typeface="Arial"/>
                <a:ea typeface="+mn-lt"/>
                <a:cs typeface="Arial"/>
              </a:rPr>
              <a:t>4. Layout</a:t>
            </a:r>
            <a:endParaRPr lang="en-US" sz="2400">
              <a:latin typeface="Arial"/>
              <a:ea typeface="+mn-lt"/>
              <a:cs typeface="Arial"/>
            </a:endParaRPr>
          </a:p>
          <a:p>
            <a:r>
              <a:rPr lang="en-IN" sz="2400">
                <a:latin typeface="Arial"/>
                <a:ea typeface="+mn-lt"/>
                <a:cs typeface="Arial"/>
              </a:rPr>
              <a:t>Left-align text without justification for even spacing between words.</a:t>
            </a:r>
            <a:endParaRPr lang="en-US" sz="2400">
              <a:latin typeface="Arial"/>
              <a:ea typeface="+mn-lt"/>
              <a:cs typeface="Arial"/>
            </a:endParaRPr>
          </a:p>
          <a:p>
            <a:r>
              <a:rPr lang="en-IN" sz="2400">
                <a:latin typeface="Arial"/>
                <a:ea typeface="+mn-lt"/>
                <a:cs typeface="Arial"/>
              </a:rPr>
              <a:t>Avoid using multiple columns.</a:t>
            </a:r>
            <a:endParaRPr lang="en-US" sz="2400">
              <a:latin typeface="Arial"/>
              <a:ea typeface="+mn-lt"/>
              <a:cs typeface="Arial"/>
            </a:endParaRPr>
          </a:p>
          <a:p>
            <a:r>
              <a:rPr lang="en-IN" sz="2400">
                <a:latin typeface="Arial"/>
                <a:ea typeface="+mn-lt"/>
                <a:cs typeface="Arial"/>
              </a:rPr>
              <a:t>Use white space to declutter near text and group related content.</a:t>
            </a:r>
            <a:endParaRPr lang="en-US" sz="2400">
              <a:latin typeface="Arial"/>
              <a:ea typeface="+mn-lt"/>
              <a:cs typeface="Arial"/>
            </a:endParaRPr>
          </a:p>
          <a:p>
            <a:r>
              <a:rPr lang="en-IN" sz="2400">
                <a:latin typeface="Arial"/>
                <a:ea typeface="+mn-lt"/>
                <a:cs typeface="Arial"/>
              </a:rPr>
              <a:t>Incorporate regular section headings and include a table of contents for long documents.</a:t>
            </a:r>
            <a:endParaRPr lang="en-US" sz="2400">
              <a:latin typeface="Arial"/>
              <a:ea typeface="+mn-lt"/>
              <a:cs typeface="Arial"/>
            </a:endParaRPr>
          </a:p>
          <a:p>
            <a:endParaRPr lang="en-US" sz="1200">
              <a:latin typeface="Arial"/>
              <a:ea typeface="+mn-lt"/>
              <a:cs typeface="Arial"/>
            </a:endParaRPr>
          </a:p>
          <a:p>
            <a:endParaRPr lang="en-IN" sz="1200">
              <a:latin typeface="Arial"/>
              <a:cs typeface="Arial"/>
            </a:endParaRPr>
          </a:p>
          <a:p>
            <a:endParaRPr lang="en-US" sz="1200">
              <a:latin typeface="Arial"/>
              <a:ea typeface="+mn-lt"/>
              <a:cs typeface="Arial"/>
            </a:endParaRPr>
          </a:p>
          <a:p>
            <a:endParaRPr lang="en-IN" sz="600">
              <a:latin typeface="Arial"/>
              <a:ea typeface="+mn-lt"/>
              <a:cs typeface="Arial"/>
            </a:endParaRPr>
          </a:p>
          <a:p>
            <a:endParaRPr lang="en-US" sz="700">
              <a:latin typeface="Arial"/>
              <a:ea typeface="+mn-lt"/>
              <a:cs typeface="Arial"/>
            </a:endParaRPr>
          </a:p>
          <a:p>
            <a:endParaRPr lang="en-IN" sz="1200">
              <a:ea typeface="+mn-lt"/>
              <a:cs typeface="+mn-lt"/>
            </a:endParaRPr>
          </a:p>
          <a:p>
            <a:endParaRPr lang="en-US" sz="1200">
              <a:ea typeface="+mn-lt"/>
              <a:cs typeface="+mn-lt"/>
            </a:endParaRPr>
          </a:p>
        </p:txBody>
      </p:sp>
    </p:spTree>
    <p:extLst>
      <p:ext uri="{BB962C8B-B14F-4D97-AF65-F5344CB8AC3E}">
        <p14:creationId xmlns:p14="http://schemas.microsoft.com/office/powerpoint/2010/main" val="805996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4982-187E-94A2-B570-DEE36687897D}"/>
              </a:ext>
            </a:extLst>
          </p:cNvPr>
          <p:cNvSpPr>
            <a:spLocks noGrp="1"/>
          </p:cNvSpPr>
          <p:nvPr>
            <p:ph type="title"/>
          </p:nvPr>
        </p:nvSpPr>
        <p:spPr/>
        <p:txBody>
          <a:bodyPr/>
          <a:lstStyle/>
          <a:p>
            <a:r>
              <a:rPr lang="en-US">
                <a:ea typeface="+mj-lt"/>
                <a:cs typeface="+mj-lt"/>
              </a:rPr>
              <a:t>Dyslexia friendly rules</a:t>
            </a:r>
            <a:endParaRPr lang="en-US"/>
          </a:p>
        </p:txBody>
      </p:sp>
      <p:sp>
        <p:nvSpPr>
          <p:cNvPr id="3" name="Content Placeholder 2">
            <a:extLst>
              <a:ext uri="{FF2B5EF4-FFF2-40B4-BE49-F238E27FC236}">
                <a16:creationId xmlns:a16="http://schemas.microsoft.com/office/drawing/2014/main" id="{1D742798-6204-4957-D6C0-5DF654035AD6}"/>
              </a:ext>
            </a:extLst>
          </p:cNvPr>
          <p:cNvSpPr>
            <a:spLocks noGrp="1"/>
          </p:cNvSpPr>
          <p:nvPr>
            <p:ph idx="1"/>
          </p:nvPr>
        </p:nvSpPr>
        <p:spPr>
          <a:xfrm>
            <a:off x="847536" y="1779710"/>
            <a:ext cx="10515600" cy="3820013"/>
          </a:xfrm>
        </p:spPr>
        <p:txBody>
          <a:bodyPr vert="horz" lIns="91440" tIns="45720" rIns="91440" bIns="45720" rtlCol="0" anchor="t">
            <a:noAutofit/>
          </a:bodyPr>
          <a:lstStyle/>
          <a:p>
            <a:pPr marL="0" indent="0">
              <a:buNone/>
            </a:pPr>
            <a:r>
              <a:rPr lang="en-IN" sz="2400">
                <a:latin typeface="Arial"/>
                <a:ea typeface="+mn-lt"/>
                <a:cs typeface="Arial"/>
              </a:rPr>
              <a:t>5. Writing Style</a:t>
            </a:r>
            <a:endParaRPr lang="en-US" sz="2400">
              <a:latin typeface="Arial"/>
              <a:ea typeface="+mn-lt"/>
              <a:cs typeface="Arial"/>
            </a:endParaRPr>
          </a:p>
          <a:p>
            <a:pPr marL="342900" indent="-342900"/>
            <a:r>
              <a:rPr lang="en-IN" sz="2400">
                <a:latin typeface="Arial"/>
                <a:ea typeface="+mn-lt"/>
                <a:cs typeface="Arial"/>
              </a:rPr>
              <a:t>Be concise and avoid long, dense paragraphs.</a:t>
            </a:r>
          </a:p>
          <a:p>
            <a:pPr marL="342900" indent="-342900"/>
            <a:r>
              <a:rPr lang="en-IN" sz="2400">
                <a:latin typeface="Arial"/>
                <a:ea typeface="+mn-lt"/>
                <a:cs typeface="Arial"/>
              </a:rPr>
              <a:t>Write in simple, clear language using everyday words.</a:t>
            </a:r>
            <a:endParaRPr lang="en-US" sz="2400">
              <a:latin typeface="Arial"/>
              <a:ea typeface="+mn-lt"/>
              <a:cs typeface="Arial"/>
            </a:endParaRPr>
          </a:p>
          <a:p>
            <a:pPr marL="342900" indent="-342900"/>
            <a:r>
              <a:rPr lang="en-IN" sz="2400">
                <a:latin typeface="Arial"/>
                <a:ea typeface="+mn-lt"/>
                <a:cs typeface="Arial"/>
              </a:rPr>
              <a:t>Utilize images, flow charts, and graphics to support text.</a:t>
            </a:r>
          </a:p>
          <a:p>
            <a:pPr marL="342900" indent="-342900"/>
            <a:r>
              <a:rPr lang="en-IN" sz="2400">
                <a:latin typeface="Arial"/>
                <a:ea typeface="+mn-lt"/>
                <a:cs typeface="Arial"/>
              </a:rPr>
              <a:t>Consider using bullet points and numbering for better comprehension</a:t>
            </a:r>
            <a:endParaRPr lang="en-US" sz="1800">
              <a:latin typeface="Calibri" panose="020F0502020204030204"/>
              <a:ea typeface="+mn-lt"/>
              <a:cs typeface="Calibri"/>
            </a:endParaRPr>
          </a:p>
          <a:p>
            <a:pPr marL="342900" indent="-342900"/>
            <a:r>
              <a:rPr lang="en-IN" sz="2400">
                <a:latin typeface="Arial"/>
                <a:ea typeface="+mn-lt"/>
                <a:cs typeface="Arial"/>
              </a:rPr>
              <a:t>Minimize the use of jargon and abbreviations. When necessary, provide a glossary</a:t>
            </a:r>
            <a:r>
              <a:rPr lang="en-IN" sz="1800">
                <a:latin typeface="Arial"/>
                <a:ea typeface="+mn-lt"/>
                <a:cs typeface="Arial"/>
              </a:rPr>
              <a:t>.</a:t>
            </a:r>
            <a:endParaRPr lang="en-US" sz="1800">
              <a:ea typeface="Calibri"/>
              <a:cs typeface="Calibri"/>
            </a:endParaRPr>
          </a:p>
        </p:txBody>
      </p:sp>
    </p:spTree>
    <p:extLst>
      <p:ext uri="{BB962C8B-B14F-4D97-AF65-F5344CB8AC3E}">
        <p14:creationId xmlns:p14="http://schemas.microsoft.com/office/powerpoint/2010/main" val="43958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ssorted metal pieces">
            <a:extLst>
              <a:ext uri="{FF2B5EF4-FFF2-40B4-BE49-F238E27FC236}">
                <a16:creationId xmlns:a16="http://schemas.microsoft.com/office/drawing/2014/main" id="{AB9389DC-6E3C-51F4-A3C5-83488A735FD1}"/>
              </a:ext>
            </a:extLst>
          </p:cNvPr>
          <p:cNvPicPr>
            <a:picLocks noChangeAspect="1"/>
          </p:cNvPicPr>
          <p:nvPr/>
        </p:nvPicPr>
        <p:blipFill rotWithShape="1">
          <a:blip r:embed="rId3"/>
          <a:srcRect l="6497" t="9090" r="16921" b="8"/>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A978E-56D7-70BF-160D-A0E9B89BEAC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Functionalities</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00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latin typeface="+mj-lt"/>
                <a:ea typeface="+mj-ea"/>
                <a:cs typeface="+mj-cs"/>
              </a:rPr>
              <a:t>Upload </a:t>
            </a:r>
            <a:r>
              <a:rPr lang="en-US"/>
              <a:t>Document</a:t>
            </a:r>
            <a:endParaRPr lang="en-US" kern="1200">
              <a:latin typeface="+mj-lt"/>
              <a:ea typeface="+mj-ea"/>
              <a:cs typeface="+mj-cs"/>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p:cNvSpPr>
            <a:spLocks noGrp="1"/>
          </p:cNvSpPr>
          <p:nvPr>
            <p:ph sz="half" idx="1"/>
          </p:nvPr>
        </p:nvSpPr>
        <p:spPr>
          <a:xfrm>
            <a:off x="1073028" y="2126795"/>
            <a:ext cx="4950175" cy="4156995"/>
          </a:xfrm>
        </p:spPr>
        <p:txBody>
          <a:bodyPr vert="horz" lIns="91440" tIns="45720" rIns="91440" bIns="45720" rtlCol="0" anchor="t">
            <a:normAutofit/>
          </a:bodyPr>
          <a:lstStyle/>
          <a:p>
            <a:pPr marL="0" indent="0" defTabSz="868680">
              <a:spcBef>
                <a:spcPts val="950"/>
              </a:spcBef>
              <a:buNone/>
            </a:pPr>
            <a:r>
              <a:rPr lang="en-US" sz="1500" kern="1200">
                <a:solidFill>
                  <a:schemeClr val="tx1"/>
                </a:solidFill>
                <a:latin typeface="+mn-lt"/>
                <a:ea typeface="+mn-ea"/>
                <a:cs typeface="Calibri"/>
              </a:rPr>
              <a:t>Doc , Docx  </a:t>
            </a:r>
          </a:p>
          <a:p>
            <a:pPr marL="0" indent="0" defTabSz="868680">
              <a:spcBef>
                <a:spcPts val="950"/>
              </a:spcBef>
              <a:buNone/>
            </a:pPr>
            <a:endParaRPr lang="en-US" sz="1500" kern="1200">
              <a:solidFill>
                <a:schemeClr val="tx1"/>
              </a:solidFill>
              <a:latin typeface="+mn-lt"/>
              <a:ea typeface="+mn-lt"/>
              <a:cs typeface="+mn-lt"/>
            </a:endParaRPr>
          </a:p>
          <a:p>
            <a:pPr marL="0" indent="0" defTabSz="868680">
              <a:spcBef>
                <a:spcPts val="950"/>
              </a:spcBef>
              <a:buNone/>
            </a:pPr>
            <a:r>
              <a:rPr lang="en-US" sz="1500" kern="1200">
                <a:solidFill>
                  <a:schemeClr val="tx1"/>
                </a:solidFill>
                <a:latin typeface="+mn-lt"/>
                <a:ea typeface="+mn-lt"/>
                <a:cs typeface="+mn-lt"/>
              </a:rPr>
              <a:t>Txt , Rtf</a:t>
            </a:r>
          </a:p>
          <a:p>
            <a:pPr marL="0" indent="0" defTabSz="868680">
              <a:spcBef>
                <a:spcPts val="950"/>
              </a:spcBef>
              <a:buNone/>
            </a:pPr>
            <a:endParaRPr lang="en-US" sz="1500" kern="1200">
              <a:solidFill>
                <a:schemeClr val="tx1"/>
              </a:solidFill>
              <a:latin typeface="+mn-lt"/>
              <a:ea typeface="+mn-lt"/>
              <a:cs typeface="+mn-lt"/>
            </a:endParaRPr>
          </a:p>
          <a:p>
            <a:pPr marL="0" indent="0" defTabSz="868680">
              <a:spcBef>
                <a:spcPts val="950"/>
              </a:spcBef>
              <a:buNone/>
            </a:pPr>
            <a:r>
              <a:rPr lang="en-US" sz="1500" kern="1200">
                <a:solidFill>
                  <a:schemeClr val="tx1"/>
                </a:solidFill>
                <a:latin typeface="+mn-lt"/>
                <a:ea typeface="+mn-lt"/>
                <a:cs typeface="+mn-lt"/>
              </a:rPr>
              <a:t>XLS, XLSX</a:t>
            </a:r>
          </a:p>
          <a:p>
            <a:pPr marL="0" indent="0" defTabSz="868680">
              <a:spcBef>
                <a:spcPts val="950"/>
              </a:spcBef>
              <a:buNone/>
            </a:pPr>
            <a:endParaRPr lang="en-US" sz="1500" kern="1200">
              <a:solidFill>
                <a:schemeClr val="tx1"/>
              </a:solidFill>
              <a:latin typeface="+mn-lt"/>
              <a:ea typeface="+mn-ea"/>
              <a:cs typeface="Calibri"/>
            </a:endParaRPr>
          </a:p>
          <a:p>
            <a:pPr marL="0" indent="0" defTabSz="868680">
              <a:spcBef>
                <a:spcPts val="950"/>
              </a:spcBef>
              <a:buNone/>
            </a:pPr>
            <a:r>
              <a:rPr lang="en-US" sz="1500" kern="1200">
                <a:solidFill>
                  <a:schemeClr val="tx1"/>
                </a:solidFill>
                <a:latin typeface="+mn-lt"/>
                <a:ea typeface="+mn-ea"/>
                <a:cs typeface="Calibri"/>
              </a:rPr>
              <a:t>CSV, XML, XLSB</a:t>
            </a:r>
          </a:p>
          <a:p>
            <a:pPr marL="0" indent="0" defTabSz="868680">
              <a:spcBef>
                <a:spcPts val="950"/>
              </a:spcBef>
              <a:buNone/>
            </a:pPr>
            <a:endParaRPr lang="en-US" sz="1500" kern="1200">
              <a:solidFill>
                <a:schemeClr val="tx1"/>
              </a:solidFill>
              <a:latin typeface="+mn-lt"/>
              <a:ea typeface="+mn-ea"/>
              <a:cs typeface="Calibri"/>
            </a:endParaRPr>
          </a:p>
          <a:p>
            <a:pPr marL="0" indent="0" defTabSz="868680">
              <a:spcBef>
                <a:spcPts val="950"/>
              </a:spcBef>
              <a:buNone/>
            </a:pPr>
            <a:r>
              <a:rPr lang="en-US" sz="1500" kern="1200">
                <a:solidFill>
                  <a:schemeClr val="tx1"/>
                </a:solidFill>
                <a:latin typeface="+mn-lt"/>
                <a:ea typeface="+mn-ea"/>
                <a:cs typeface="Calibri"/>
              </a:rPr>
              <a:t>PPT, PPTX</a:t>
            </a:r>
          </a:p>
          <a:p>
            <a:pPr marL="0" indent="0" defTabSz="868680">
              <a:spcBef>
                <a:spcPts val="950"/>
              </a:spcBef>
              <a:buNone/>
            </a:pPr>
            <a:endParaRPr lang="en-US" sz="1500" kern="1200">
              <a:solidFill>
                <a:schemeClr val="tx1"/>
              </a:solidFill>
              <a:latin typeface="+mn-lt"/>
              <a:ea typeface="+mn-ea"/>
              <a:cs typeface="Calibri"/>
            </a:endParaRPr>
          </a:p>
          <a:p>
            <a:pPr marL="0" indent="0" defTabSz="868680">
              <a:spcBef>
                <a:spcPts val="950"/>
              </a:spcBef>
              <a:buNone/>
            </a:pPr>
            <a:r>
              <a:rPr lang="en-US" sz="1500" kern="1200">
                <a:solidFill>
                  <a:schemeClr val="tx1"/>
                </a:solidFill>
                <a:latin typeface="+mn-lt"/>
                <a:ea typeface="+mn-ea"/>
                <a:cs typeface="Calibri"/>
              </a:rPr>
              <a:t>CSV, XML, XLSB</a:t>
            </a:r>
            <a:endParaRPr lang="en-US" sz="1500"/>
          </a:p>
        </p:txBody>
      </p:sp>
      <p:sp>
        <p:nvSpPr>
          <p:cNvPr id="6" name="Content Placeholder 5">
            <a:extLst>
              <a:ext uri="{FF2B5EF4-FFF2-40B4-BE49-F238E27FC236}">
                <a16:creationId xmlns:a16="http://schemas.microsoft.com/office/drawing/2014/main" id="{A7DFD84C-FDA7-0D61-04CB-23BF60F943C6}"/>
              </a:ext>
            </a:extLst>
          </p:cNvPr>
          <p:cNvSpPr>
            <a:spLocks noGrp="1"/>
          </p:cNvSpPr>
          <p:nvPr>
            <p:ph sz="half" idx="2"/>
          </p:nvPr>
        </p:nvSpPr>
        <p:spPr>
          <a:xfrm>
            <a:off x="6168796" y="2126795"/>
            <a:ext cx="4950175" cy="4156995"/>
          </a:xfrm>
        </p:spPr>
        <p:txBody>
          <a:bodyPr vert="horz" lIns="91440" tIns="45720" rIns="91440" bIns="45720" rtlCol="0" anchor="t">
            <a:normAutofit/>
          </a:bodyPr>
          <a:lstStyle/>
          <a:p>
            <a:pPr marL="0" indent="0" defTabSz="868680">
              <a:spcBef>
                <a:spcPts val="950"/>
              </a:spcBef>
              <a:buNone/>
            </a:pPr>
            <a:r>
              <a:rPr lang="en-GB" sz="2650" kern="1200">
                <a:latin typeface="+mn-lt"/>
                <a:ea typeface="+mn-ea"/>
                <a:cs typeface="Calibri"/>
              </a:rPr>
              <a:t>Technological Solution</a:t>
            </a:r>
          </a:p>
          <a:p>
            <a:pPr marL="434340" indent="-434340" defTabSz="868680">
              <a:spcBef>
                <a:spcPts val="950"/>
              </a:spcBef>
            </a:pPr>
            <a:r>
              <a:rPr lang="en-GB" sz="2650" kern="1200">
                <a:latin typeface="+mn-lt"/>
                <a:ea typeface="+mn-ea"/>
                <a:cs typeface="Calibri"/>
              </a:rPr>
              <a:t>Uploading the file via</a:t>
            </a:r>
            <a:r>
              <a:rPr lang="en-GB" sz="2650">
                <a:cs typeface="Calibri"/>
              </a:rPr>
              <a:t> a</a:t>
            </a:r>
            <a:r>
              <a:rPr lang="en-GB" sz="2650" kern="1200">
                <a:latin typeface="+mn-lt"/>
                <a:ea typeface="+mn-ea"/>
                <a:cs typeface="Calibri"/>
              </a:rPr>
              <a:t> REST API Endpoint and loading it to an AWS S3 Bucket to store it.</a:t>
            </a:r>
            <a:endParaRPr lang="en-GB" sz="2650">
              <a:cs typeface="Calibri"/>
            </a:endParaRPr>
          </a:p>
        </p:txBody>
      </p:sp>
      <p:pic>
        <p:nvPicPr>
          <p:cNvPr id="4" name="Picture 3" descr="A green check mark in a circle&#10;&#10;Description automatically generated">
            <a:extLst>
              <a:ext uri="{FF2B5EF4-FFF2-40B4-BE49-F238E27FC236}">
                <a16:creationId xmlns:a16="http://schemas.microsoft.com/office/drawing/2014/main" id="{F0778986-3EC5-7A7B-443F-617D8C30859A}"/>
              </a:ext>
            </a:extLst>
          </p:cNvPr>
          <p:cNvPicPr>
            <a:picLocks noChangeAspect="1"/>
          </p:cNvPicPr>
          <p:nvPr/>
        </p:nvPicPr>
        <p:blipFill>
          <a:blip r:embed="rId3"/>
          <a:stretch>
            <a:fillRect/>
          </a:stretch>
        </p:blipFill>
        <p:spPr>
          <a:xfrm>
            <a:off x="3182953" y="1926266"/>
            <a:ext cx="847161" cy="705500"/>
          </a:xfrm>
          <a:prstGeom prst="rect">
            <a:avLst/>
          </a:prstGeom>
        </p:spPr>
      </p:pic>
      <p:pic>
        <p:nvPicPr>
          <p:cNvPr id="5" name="Picture 4" descr="A red circle with a black background&#10;&#10;Description automatically generated">
            <a:extLst>
              <a:ext uri="{FF2B5EF4-FFF2-40B4-BE49-F238E27FC236}">
                <a16:creationId xmlns:a16="http://schemas.microsoft.com/office/drawing/2014/main" id="{96AAF337-CA56-F555-B9B6-30B43A98E6BF}"/>
              </a:ext>
            </a:extLst>
          </p:cNvPr>
          <p:cNvPicPr>
            <a:picLocks noChangeAspect="1"/>
          </p:cNvPicPr>
          <p:nvPr/>
        </p:nvPicPr>
        <p:blipFill>
          <a:blip r:embed="rId4"/>
          <a:stretch>
            <a:fillRect/>
          </a:stretch>
        </p:blipFill>
        <p:spPr>
          <a:xfrm>
            <a:off x="3348597" y="2731073"/>
            <a:ext cx="443974" cy="461948"/>
          </a:xfrm>
          <a:prstGeom prst="rect">
            <a:avLst/>
          </a:prstGeom>
        </p:spPr>
      </p:pic>
      <p:pic>
        <p:nvPicPr>
          <p:cNvPr id="7" name="Picture 6" descr="A green check mark in a circle&#10;&#10;Description automatically generated">
            <a:extLst>
              <a:ext uri="{FF2B5EF4-FFF2-40B4-BE49-F238E27FC236}">
                <a16:creationId xmlns:a16="http://schemas.microsoft.com/office/drawing/2014/main" id="{BB0308ED-FE1E-0AAB-0C00-8D32BD668826}"/>
              </a:ext>
            </a:extLst>
          </p:cNvPr>
          <p:cNvPicPr>
            <a:picLocks noChangeAspect="1"/>
          </p:cNvPicPr>
          <p:nvPr/>
        </p:nvPicPr>
        <p:blipFill>
          <a:blip r:embed="rId5"/>
          <a:stretch>
            <a:fillRect/>
          </a:stretch>
        </p:blipFill>
        <p:spPr>
          <a:xfrm>
            <a:off x="3125322" y="3322491"/>
            <a:ext cx="890524" cy="779981"/>
          </a:xfrm>
          <a:prstGeom prst="rect">
            <a:avLst/>
          </a:prstGeom>
        </p:spPr>
      </p:pic>
      <p:pic>
        <p:nvPicPr>
          <p:cNvPr id="9" name="Picture 8" descr="A red circle with a black background&#10;&#10;Description automatically generated">
            <a:extLst>
              <a:ext uri="{FF2B5EF4-FFF2-40B4-BE49-F238E27FC236}">
                <a16:creationId xmlns:a16="http://schemas.microsoft.com/office/drawing/2014/main" id="{95FBBB9F-7918-FFED-6056-C2B43512C070}"/>
              </a:ext>
            </a:extLst>
          </p:cNvPr>
          <p:cNvPicPr>
            <a:picLocks noChangeAspect="1"/>
          </p:cNvPicPr>
          <p:nvPr/>
        </p:nvPicPr>
        <p:blipFill>
          <a:blip r:embed="rId4"/>
          <a:stretch>
            <a:fillRect/>
          </a:stretch>
        </p:blipFill>
        <p:spPr>
          <a:xfrm>
            <a:off x="3339609" y="4204983"/>
            <a:ext cx="443971" cy="470933"/>
          </a:xfrm>
          <a:prstGeom prst="rect">
            <a:avLst/>
          </a:prstGeom>
        </p:spPr>
      </p:pic>
      <p:pic>
        <p:nvPicPr>
          <p:cNvPr id="12" name="Picture 11" descr="A green check mark in a circle&#10;&#10;Description automatically generated">
            <a:extLst>
              <a:ext uri="{FF2B5EF4-FFF2-40B4-BE49-F238E27FC236}">
                <a16:creationId xmlns:a16="http://schemas.microsoft.com/office/drawing/2014/main" id="{F2D7F8CE-CC65-2A78-4117-F2F079790058}"/>
              </a:ext>
            </a:extLst>
          </p:cNvPr>
          <p:cNvPicPr>
            <a:picLocks noChangeAspect="1"/>
          </p:cNvPicPr>
          <p:nvPr/>
        </p:nvPicPr>
        <p:blipFill>
          <a:blip r:embed="rId3"/>
          <a:stretch>
            <a:fillRect/>
          </a:stretch>
        </p:blipFill>
        <p:spPr>
          <a:xfrm>
            <a:off x="3138016" y="4730287"/>
            <a:ext cx="874123" cy="777397"/>
          </a:xfrm>
          <a:prstGeom prst="rect">
            <a:avLst/>
          </a:prstGeom>
        </p:spPr>
      </p:pic>
      <p:pic>
        <p:nvPicPr>
          <p:cNvPr id="13" name="Picture 12" descr="A red circle with a black background&#10;&#10;Description automatically generated">
            <a:extLst>
              <a:ext uri="{FF2B5EF4-FFF2-40B4-BE49-F238E27FC236}">
                <a16:creationId xmlns:a16="http://schemas.microsoft.com/office/drawing/2014/main" id="{01DD19F4-3998-C31A-BC63-856D66903A26}"/>
              </a:ext>
            </a:extLst>
          </p:cNvPr>
          <p:cNvPicPr>
            <a:picLocks noChangeAspect="1"/>
          </p:cNvPicPr>
          <p:nvPr/>
        </p:nvPicPr>
        <p:blipFill>
          <a:blip r:embed="rId4"/>
          <a:stretch>
            <a:fillRect/>
          </a:stretch>
        </p:blipFill>
        <p:spPr>
          <a:xfrm>
            <a:off x="3303662" y="5750789"/>
            <a:ext cx="479920" cy="461947"/>
          </a:xfrm>
          <a:prstGeom prst="rect">
            <a:avLst/>
          </a:prstGeom>
        </p:spPr>
      </p:pic>
    </p:spTree>
    <p:extLst>
      <p:ext uri="{BB962C8B-B14F-4D97-AF65-F5344CB8AC3E}">
        <p14:creationId xmlns:p14="http://schemas.microsoft.com/office/powerpoint/2010/main" val="13059530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1710</Words>
  <Application>Microsoft Office PowerPoint</Application>
  <PresentationFormat>Widescreen</PresentationFormat>
  <Paragraphs>337</Paragraphs>
  <Slides>40</Slides>
  <Notes>40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Comic Sans MS</vt:lpstr>
      <vt:lpstr>Verdana</vt:lpstr>
      <vt:lpstr>office theme</vt:lpstr>
      <vt:lpstr>Week 5 Show &amp; Tell</vt:lpstr>
      <vt:lpstr>Feature Selection Considerations</vt:lpstr>
      <vt:lpstr>Dyslexia friendly rules</vt:lpstr>
      <vt:lpstr>Dyslexia friendly rules</vt:lpstr>
      <vt:lpstr>Dyslexia friendly rules</vt:lpstr>
      <vt:lpstr>Dyslexia friendly rules</vt:lpstr>
      <vt:lpstr>Dyslexia friendly rules</vt:lpstr>
      <vt:lpstr>Functionalities</vt:lpstr>
      <vt:lpstr>Upload Document</vt:lpstr>
      <vt:lpstr>Parse Document</vt:lpstr>
      <vt:lpstr>Display Document</vt:lpstr>
      <vt:lpstr>Font style</vt:lpstr>
      <vt:lpstr>Font size</vt:lpstr>
      <vt:lpstr>Headings</vt:lpstr>
      <vt:lpstr>Paragraph</vt:lpstr>
      <vt:lpstr>Colour - Contrast</vt:lpstr>
      <vt:lpstr>Colour - Dyslexia</vt:lpstr>
      <vt:lpstr>Layout Alignment</vt:lpstr>
      <vt:lpstr>Layout – Sentence chunking and Sentence splitting</vt:lpstr>
      <vt:lpstr>Layout - Table of Contents</vt:lpstr>
      <vt:lpstr>Bad Words</vt:lpstr>
      <vt:lpstr>Expand Abbreviations and simplify Jargons</vt:lpstr>
      <vt:lpstr>Glossary Auto-generation</vt:lpstr>
      <vt:lpstr>Dyslexia ruler with customisations</vt:lpstr>
      <vt:lpstr>Text to speech</vt:lpstr>
      <vt:lpstr>Screen Reader</vt:lpstr>
      <vt:lpstr>Feature set - Difficulty assessment</vt:lpstr>
      <vt:lpstr>Feature set - Difficulty assessment</vt:lpstr>
      <vt:lpstr>Survey</vt:lpstr>
      <vt:lpstr>Development and UX</vt:lpstr>
      <vt:lpstr>UI Design - Wireframes</vt:lpstr>
      <vt:lpstr>UI Design – Medium Fidelity</vt:lpstr>
      <vt:lpstr>App Screenshots</vt:lpstr>
      <vt:lpstr>Backend API demo</vt:lpstr>
      <vt:lpstr>Show and Tell Questions</vt:lpstr>
      <vt:lpstr>Show and Tell Questions</vt:lpstr>
      <vt:lpstr>Show and Tell Questions</vt:lpstr>
      <vt:lpstr>Show and Tell Questions</vt:lpstr>
      <vt:lpstr>Show and Tell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Quadras</dc:creator>
  <cp:lastModifiedBy>D22125093 Joel Felix Quadras</cp:lastModifiedBy>
  <cp:revision>2</cp:revision>
  <dcterms:created xsi:type="dcterms:W3CDTF">2023-10-18T19:22:28Z</dcterms:created>
  <dcterms:modified xsi:type="dcterms:W3CDTF">2023-10-26T04:32:54Z</dcterms:modified>
</cp:coreProperties>
</file>